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ar-SY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7C058-5D73-42D4-A6A3-480CD24C9684}" type="datetimeFigureOut">
              <a:rPr lang="ar-SY" smtClean="0"/>
              <a:t>22/07/1435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65DD-EC36-42E2-8DD2-047392C5D7C1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628309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7C058-5D73-42D4-A6A3-480CD24C9684}" type="datetimeFigureOut">
              <a:rPr lang="ar-SY" smtClean="0"/>
              <a:t>22/07/1435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65DD-EC36-42E2-8DD2-047392C5D7C1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022875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7C058-5D73-42D4-A6A3-480CD24C9684}" type="datetimeFigureOut">
              <a:rPr lang="ar-SY" smtClean="0"/>
              <a:t>22/07/1435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65DD-EC36-42E2-8DD2-047392C5D7C1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451277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7C058-5D73-42D4-A6A3-480CD24C9684}" type="datetimeFigureOut">
              <a:rPr lang="ar-SY" smtClean="0"/>
              <a:t>22/07/1435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65DD-EC36-42E2-8DD2-047392C5D7C1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54387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7C058-5D73-42D4-A6A3-480CD24C9684}" type="datetimeFigureOut">
              <a:rPr lang="ar-SY" smtClean="0"/>
              <a:t>22/07/1435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65DD-EC36-42E2-8DD2-047392C5D7C1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80550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7C058-5D73-42D4-A6A3-480CD24C9684}" type="datetimeFigureOut">
              <a:rPr lang="ar-SY" smtClean="0"/>
              <a:t>22/07/1435</a:t>
            </a:fld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65DD-EC36-42E2-8DD2-047392C5D7C1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7300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7C058-5D73-42D4-A6A3-480CD24C9684}" type="datetimeFigureOut">
              <a:rPr lang="ar-SY" smtClean="0"/>
              <a:t>22/07/1435</a:t>
            </a:fld>
            <a:endParaRPr lang="ar-S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65DD-EC36-42E2-8DD2-047392C5D7C1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653643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7C058-5D73-42D4-A6A3-480CD24C9684}" type="datetimeFigureOut">
              <a:rPr lang="ar-SY" smtClean="0"/>
              <a:t>22/07/1435</a:t>
            </a:fld>
            <a:endParaRPr lang="ar-S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65DD-EC36-42E2-8DD2-047392C5D7C1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805875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7C058-5D73-42D4-A6A3-480CD24C9684}" type="datetimeFigureOut">
              <a:rPr lang="ar-SY" smtClean="0"/>
              <a:t>22/07/1435</a:t>
            </a:fld>
            <a:endParaRPr lang="ar-S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65DD-EC36-42E2-8DD2-047392C5D7C1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945139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7C058-5D73-42D4-A6A3-480CD24C9684}" type="datetimeFigureOut">
              <a:rPr lang="ar-SY" smtClean="0"/>
              <a:t>22/07/1435</a:t>
            </a:fld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65DD-EC36-42E2-8DD2-047392C5D7C1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08464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7C058-5D73-42D4-A6A3-480CD24C9684}" type="datetimeFigureOut">
              <a:rPr lang="ar-SY" smtClean="0"/>
              <a:t>22/07/1435</a:t>
            </a:fld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65DD-EC36-42E2-8DD2-047392C5D7C1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7901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7C058-5D73-42D4-A6A3-480CD24C9684}" type="datetimeFigureOut">
              <a:rPr lang="ar-SY" smtClean="0"/>
              <a:t>22/07/1435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465DD-EC36-42E2-8DD2-047392C5D7C1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494143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512167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Chronic </a:t>
            </a:r>
            <a:r>
              <a:rPr lang="en-US" b="1" dirty="0" smtClean="0">
                <a:solidFill>
                  <a:srgbClr val="FF0000"/>
                </a:solidFill>
              </a:rPr>
              <a:t>Myeloid Leukemia</a:t>
            </a:r>
            <a:endParaRPr lang="ar-SY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64904"/>
            <a:ext cx="6400800" cy="3073896"/>
          </a:xfrm>
        </p:spPr>
        <p:txBody>
          <a:bodyPr>
            <a:noAutofit/>
          </a:bodyPr>
          <a:lstStyle/>
          <a:p>
            <a:r>
              <a:rPr lang="ar-SY" sz="4400" b="1" dirty="0" smtClean="0">
                <a:solidFill>
                  <a:srgbClr val="7030A0"/>
                </a:solidFill>
              </a:rPr>
              <a:t>الدكتورة</a:t>
            </a:r>
          </a:p>
          <a:p>
            <a:r>
              <a:rPr lang="ar-SY" sz="4400" b="1" dirty="0" smtClean="0">
                <a:solidFill>
                  <a:srgbClr val="7030A0"/>
                </a:solidFill>
              </a:rPr>
              <a:t>وســمة العشاوي</a:t>
            </a:r>
          </a:p>
          <a:p>
            <a:r>
              <a:rPr lang="ar-SY" sz="4400" b="1" dirty="0" smtClean="0">
                <a:solidFill>
                  <a:srgbClr val="7030A0"/>
                </a:solidFill>
              </a:rPr>
              <a:t>اخصائية أمراض دم </a:t>
            </a:r>
            <a:endParaRPr lang="ar-SY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443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>
                <a:solidFill>
                  <a:srgbClr val="FF0000"/>
                </a:solidFill>
              </a:rPr>
              <a:t>Chronic myeloid leukemia</a:t>
            </a:r>
            <a:endParaRPr lang="ar-SY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>
            <a:normAutofit fontScale="85000" lnSpcReduction="20000"/>
          </a:bodyPr>
          <a:lstStyle/>
          <a:p>
            <a:pPr marL="0" indent="0" algn="l" rtl="0">
              <a:buNone/>
            </a:pPr>
            <a:r>
              <a:rPr lang="en-US" b="1" dirty="0">
                <a:solidFill>
                  <a:srgbClr val="0070C0"/>
                </a:solidFill>
              </a:rPr>
              <a:t>Clinical </a:t>
            </a:r>
            <a:r>
              <a:rPr lang="en-US" b="1" dirty="0" smtClean="0">
                <a:solidFill>
                  <a:srgbClr val="0070C0"/>
                </a:solidFill>
              </a:rPr>
              <a:t>features</a:t>
            </a:r>
          </a:p>
          <a:p>
            <a:pPr algn="l" rtl="0"/>
            <a:r>
              <a:rPr lang="en-US" dirty="0"/>
              <a:t>splenomegaly, </a:t>
            </a:r>
            <a:r>
              <a:rPr lang="en-US" dirty="0" smtClean="0"/>
              <a:t>hemorrhage </a:t>
            </a:r>
            <a:r>
              <a:rPr lang="en-US" dirty="0"/>
              <a:t>or </a:t>
            </a:r>
            <a:r>
              <a:rPr lang="en-US" dirty="0" smtClean="0"/>
              <a:t>anemia </a:t>
            </a:r>
          </a:p>
          <a:p>
            <a:pPr marL="0" indent="0" algn="l" rtl="0"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almost </a:t>
            </a:r>
            <a:r>
              <a:rPr lang="en-US" sz="2600" dirty="0">
                <a:solidFill>
                  <a:srgbClr val="FF0000"/>
                </a:solidFill>
              </a:rPr>
              <a:t>50% </a:t>
            </a:r>
            <a:r>
              <a:rPr lang="en-US" sz="2600" dirty="0" smtClean="0">
                <a:solidFill>
                  <a:srgbClr val="FF0000"/>
                </a:solidFill>
              </a:rPr>
              <a:t>of patients </a:t>
            </a:r>
            <a:r>
              <a:rPr lang="en-US" sz="2600" dirty="0">
                <a:solidFill>
                  <a:srgbClr val="FF0000"/>
                </a:solidFill>
              </a:rPr>
              <a:t>as a result of </a:t>
            </a:r>
            <a:r>
              <a:rPr lang="en-US" sz="2600" dirty="0" smtClean="0">
                <a:solidFill>
                  <a:srgbClr val="FF0000"/>
                </a:solidFill>
              </a:rPr>
              <a:t>routine </a:t>
            </a:r>
            <a:r>
              <a:rPr lang="en-US" sz="2600" dirty="0">
                <a:solidFill>
                  <a:srgbClr val="FF0000"/>
                </a:solidFill>
              </a:rPr>
              <a:t>blood tests</a:t>
            </a:r>
            <a:endParaRPr lang="ar-SY" sz="2600" dirty="0">
              <a:solidFill>
                <a:srgbClr val="FF0000"/>
              </a:solidFill>
            </a:endParaRPr>
          </a:p>
          <a:p>
            <a:pPr algn="l" rtl="0"/>
            <a:r>
              <a:rPr lang="en-US" dirty="0"/>
              <a:t>loss of </a:t>
            </a:r>
            <a:r>
              <a:rPr lang="en-US" dirty="0" smtClean="0"/>
              <a:t>energy </a:t>
            </a:r>
            <a:r>
              <a:rPr lang="en-US" dirty="0"/>
              <a:t>Increased </a:t>
            </a:r>
            <a:r>
              <a:rPr lang="en-US" dirty="0" smtClean="0"/>
              <a:t>sweating,</a:t>
            </a:r>
            <a:r>
              <a:rPr lang="en-US" dirty="0"/>
              <a:t> </a:t>
            </a:r>
            <a:r>
              <a:rPr lang="en-US" dirty="0" smtClean="0"/>
              <a:t>bruising or</a:t>
            </a:r>
            <a:endParaRPr lang="en-US" dirty="0"/>
          </a:p>
          <a:p>
            <a:pPr marL="0" indent="0" algn="l" rtl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unexplained bleeding from gums, intestine or urinary tract</a:t>
            </a:r>
          </a:p>
          <a:p>
            <a:pPr algn="l" rtl="0"/>
            <a:r>
              <a:rPr lang="en-US" dirty="0" smtClean="0"/>
              <a:t>Fever</a:t>
            </a:r>
          </a:p>
          <a:p>
            <a:pPr algn="l" rtl="0"/>
            <a:r>
              <a:rPr lang="en-US" dirty="0"/>
              <a:t>lymphadenopathy are rare in chronic </a:t>
            </a:r>
            <a:r>
              <a:rPr lang="en-US" dirty="0" smtClean="0"/>
              <a:t>phase.</a:t>
            </a:r>
            <a:endParaRPr lang="ar-SY" dirty="0"/>
          </a:p>
          <a:p>
            <a:pPr marL="0" indent="0" algn="l" rtl="0">
              <a:buNone/>
            </a:pPr>
            <a:r>
              <a:rPr lang="en-US" dirty="0"/>
              <a:t>discomfort in the splenic </a:t>
            </a:r>
            <a:r>
              <a:rPr lang="en-US" dirty="0" smtClean="0"/>
              <a:t>area(</a:t>
            </a:r>
            <a:r>
              <a:rPr lang="en-US" dirty="0"/>
              <a:t>splenic </a:t>
            </a:r>
            <a:r>
              <a:rPr lang="en-US" dirty="0" smtClean="0"/>
              <a:t>infarction)</a:t>
            </a:r>
          </a:p>
          <a:p>
            <a:pPr marL="0" indent="0" algn="l" rtl="0">
              <a:buNone/>
            </a:pPr>
            <a:r>
              <a:rPr lang="en-US" dirty="0"/>
              <a:t>blastic </a:t>
            </a:r>
            <a:r>
              <a:rPr lang="en-US" dirty="0" smtClean="0"/>
              <a:t>transformation(painful)</a:t>
            </a:r>
          </a:p>
          <a:p>
            <a:pPr marL="0" indent="0" algn="l" rtl="0">
              <a:buNone/>
            </a:pPr>
            <a:r>
              <a:rPr lang="en-US" dirty="0"/>
              <a:t>The liver may become very </a:t>
            </a:r>
            <a:r>
              <a:rPr lang="en-US" dirty="0" smtClean="0"/>
              <a:t>large fever</a:t>
            </a:r>
            <a:r>
              <a:rPr lang="en-US" dirty="0"/>
              <a:t>, lymphadenopathy or very rarely lytic lesions </a:t>
            </a:r>
            <a:r>
              <a:rPr lang="en-US" dirty="0" smtClean="0"/>
              <a:t>of bone</a:t>
            </a:r>
            <a:r>
              <a:rPr lang="en-US" dirty="0"/>
              <a:t>.</a:t>
            </a:r>
          </a:p>
          <a:p>
            <a:pPr marL="0" indent="0"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782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Chronic myeloid leukemia</a:t>
            </a:r>
            <a:endParaRPr lang="ar-SY" dirty="0"/>
          </a:p>
        </p:txBody>
      </p:sp>
      <p:pic>
        <p:nvPicPr>
          <p:cNvPr id="4" name="Content Placeholder 3" descr="ws_362.tmp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544" y="1196752"/>
            <a:ext cx="8136903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445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>
                <a:solidFill>
                  <a:srgbClr val="FF0000"/>
                </a:solidFill>
              </a:rPr>
              <a:t>Chronic myeloid leukemia</a:t>
            </a:r>
            <a:endParaRPr lang="ar-S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47500" lnSpcReduction="20000"/>
          </a:bodyPr>
          <a:lstStyle/>
          <a:p>
            <a:pPr marL="0" indent="0" algn="l" rtl="0">
              <a:buNone/>
            </a:pPr>
            <a:r>
              <a:rPr lang="en-US" dirty="0"/>
              <a:t>Criteria for distinguishing the chronic, accelerated</a:t>
            </a:r>
          </a:p>
          <a:p>
            <a:pPr marL="0" indent="0" algn="l" rtl="0">
              <a:buNone/>
            </a:pPr>
            <a:r>
              <a:rPr lang="en-US" dirty="0"/>
              <a:t>and blastic phases of CML based on proposals published by</a:t>
            </a:r>
          </a:p>
          <a:p>
            <a:pPr marL="0" indent="0" algn="l" rtl="0">
              <a:buNone/>
            </a:pPr>
            <a:r>
              <a:rPr lang="en-US" dirty="0"/>
              <a:t>WHO (2001).</a:t>
            </a:r>
          </a:p>
          <a:p>
            <a:pPr marL="0" indent="0" algn="l" rtl="0">
              <a:buNone/>
            </a:pPr>
            <a:r>
              <a:rPr lang="en-US" b="1" i="1" dirty="0">
                <a:solidFill>
                  <a:srgbClr val="FF0000"/>
                </a:solidFill>
              </a:rPr>
              <a:t>Chronic phase</a:t>
            </a:r>
          </a:p>
          <a:p>
            <a:pPr marL="0" indent="0" algn="l" rtl="0">
              <a:buNone/>
            </a:pPr>
            <a:r>
              <a:rPr lang="en-US" dirty="0"/>
              <a:t>Ability to reduce spleen size and restore and maintain a ‘ normal ’</a:t>
            </a:r>
          </a:p>
          <a:p>
            <a:pPr marL="0" indent="0" algn="l" rtl="0">
              <a:buNone/>
            </a:pPr>
            <a:r>
              <a:rPr lang="en-US" dirty="0"/>
              <a:t>blood count with appropriate therapy</a:t>
            </a:r>
          </a:p>
          <a:p>
            <a:pPr marL="0" indent="0" algn="l" rtl="0">
              <a:buNone/>
            </a:pPr>
            <a:r>
              <a:rPr lang="en-US" i="1" dirty="0"/>
              <a:t>Accelerated phase (</a:t>
            </a:r>
            <a:r>
              <a:rPr lang="en-US" i="1" dirty="0" smtClean="0"/>
              <a:t>defined </a:t>
            </a:r>
            <a:r>
              <a:rPr lang="en-US" i="1" dirty="0"/>
              <a:t>by one or more of the following features)</a:t>
            </a:r>
          </a:p>
          <a:p>
            <a:pPr marL="0" indent="0" algn="l" rtl="0">
              <a:buNone/>
            </a:pPr>
            <a:r>
              <a:rPr lang="en-US" dirty="0"/>
              <a:t>Blasts 10 – 19% of white blood cells in peripheral blood and/or of</a:t>
            </a:r>
          </a:p>
          <a:p>
            <a:pPr marL="0" indent="0" algn="l" rtl="0">
              <a:buNone/>
            </a:pPr>
            <a:r>
              <a:rPr lang="en-US" dirty="0"/>
              <a:t>nucleated bone marrow cells</a:t>
            </a:r>
          </a:p>
          <a:p>
            <a:pPr marL="0" indent="0" algn="l" rtl="0">
              <a:buNone/>
            </a:pPr>
            <a:r>
              <a:rPr lang="en-US" dirty="0"/>
              <a:t>Peripheral blood basophils ≥ 20%</a:t>
            </a:r>
          </a:p>
          <a:p>
            <a:pPr marL="0" indent="0" algn="l" rtl="0">
              <a:buNone/>
            </a:pPr>
            <a:r>
              <a:rPr lang="en-US" dirty="0"/>
              <a:t>Persistent thrombocytopenia ( &lt; 100 × 10 9 /L) unrelated to</a:t>
            </a:r>
          </a:p>
          <a:p>
            <a:pPr marL="0" indent="0" algn="l" rtl="0">
              <a:buNone/>
            </a:pPr>
            <a:r>
              <a:rPr lang="en-US" dirty="0"/>
              <a:t>therapy, or persistent thrombocytosis ( &gt; 1000 × 10 9 /L)</a:t>
            </a:r>
          </a:p>
          <a:p>
            <a:pPr marL="0" indent="0" algn="l" rtl="0">
              <a:buNone/>
            </a:pPr>
            <a:r>
              <a:rPr lang="en-US" dirty="0"/>
              <a:t>unresponsive to therapy</a:t>
            </a:r>
          </a:p>
          <a:p>
            <a:pPr marL="0" indent="0" algn="l" rtl="0">
              <a:buNone/>
            </a:pPr>
            <a:r>
              <a:rPr lang="en-US" dirty="0"/>
              <a:t>Increasing spleen size and increasing white blood cell count</a:t>
            </a:r>
          </a:p>
          <a:p>
            <a:pPr marL="0" indent="0" algn="l" rtl="0">
              <a:buNone/>
            </a:pPr>
            <a:r>
              <a:rPr lang="en-US" dirty="0"/>
              <a:t>unresponsive to therapy</a:t>
            </a:r>
          </a:p>
          <a:p>
            <a:pPr marL="0" indent="0" algn="l" rtl="0">
              <a:buNone/>
            </a:pPr>
            <a:r>
              <a:rPr lang="en-US" dirty="0"/>
              <a:t>Megakaryocyte proliferation in sheets or clusters in association</a:t>
            </a:r>
          </a:p>
          <a:p>
            <a:pPr marL="0" indent="0" algn="l" rtl="0">
              <a:buNone/>
            </a:pPr>
            <a:r>
              <a:rPr lang="en-US" dirty="0"/>
              <a:t>with marked reticulin or collagen </a:t>
            </a:r>
            <a:r>
              <a:rPr lang="en-US" dirty="0" smtClean="0"/>
              <a:t>fibrosis</a:t>
            </a:r>
            <a:endParaRPr lang="en-US" dirty="0"/>
          </a:p>
          <a:p>
            <a:pPr marL="0" indent="0" algn="l" rtl="0">
              <a:buNone/>
            </a:pPr>
            <a:r>
              <a:rPr lang="en-US" i="1" dirty="0"/>
              <a:t>Blastic phase (</a:t>
            </a:r>
            <a:r>
              <a:rPr lang="en-US" i="1" dirty="0" smtClean="0"/>
              <a:t>defined </a:t>
            </a:r>
            <a:r>
              <a:rPr lang="en-US" i="1" dirty="0"/>
              <a:t>by one or more of the following features)</a:t>
            </a:r>
          </a:p>
          <a:p>
            <a:pPr marL="0" indent="0" algn="l" rtl="0">
              <a:buNone/>
            </a:pPr>
            <a:r>
              <a:rPr lang="en-US" dirty="0"/>
              <a:t>Blasts &gt; 20% of peripheral blood leucocytes or of nucleated bone</a:t>
            </a:r>
          </a:p>
          <a:p>
            <a:pPr marL="0" indent="0" algn="l" rtl="0">
              <a:buNone/>
            </a:pPr>
            <a:r>
              <a:rPr lang="en-US" dirty="0"/>
              <a:t>marrow cells</a:t>
            </a:r>
          </a:p>
          <a:p>
            <a:pPr marL="0" indent="0" algn="l" rtl="0">
              <a:buNone/>
            </a:pPr>
            <a:r>
              <a:rPr lang="en-US" dirty="0"/>
              <a:t>Extramedullary blast proliferation</a:t>
            </a:r>
          </a:p>
          <a:p>
            <a:pPr marL="0" indent="0" algn="l" rtl="0">
              <a:buNone/>
            </a:pPr>
            <a:r>
              <a:rPr lang="en-US" dirty="0"/>
              <a:t>Large foci or clusters of blasts in the bone marrow biopsy</a:t>
            </a:r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693920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>
                <a:solidFill>
                  <a:srgbClr val="FF0000"/>
                </a:solidFill>
              </a:rPr>
              <a:t>Chronic myeloid leukemia</a:t>
            </a:r>
            <a:endParaRPr lang="ar-SY" dirty="0"/>
          </a:p>
        </p:txBody>
      </p:sp>
      <p:pic>
        <p:nvPicPr>
          <p:cNvPr id="4" name="Content Placeholder 3" descr="ws_367.tmp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8452" y="1340768"/>
            <a:ext cx="7848871" cy="648072"/>
          </a:xfrm>
          <a:prstGeom prst="rect">
            <a:avLst/>
          </a:prstGeom>
        </p:spPr>
      </p:pic>
      <p:pic>
        <p:nvPicPr>
          <p:cNvPr id="5" name="Picture 4" descr="ws_365.tmp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1988841"/>
            <a:ext cx="7200800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444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>
                <a:solidFill>
                  <a:srgbClr val="FF0000"/>
                </a:solidFill>
              </a:rPr>
              <a:t>Chronic myeloid leukemia</a:t>
            </a:r>
            <a:endParaRPr lang="ar-S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sz="2400" b="1" dirty="0">
                <a:solidFill>
                  <a:srgbClr val="0070C0"/>
                </a:solidFill>
              </a:rPr>
              <a:t>Management of </a:t>
            </a:r>
            <a:r>
              <a:rPr lang="en-US" sz="2400" b="1" dirty="0" smtClean="0">
                <a:solidFill>
                  <a:srgbClr val="0070C0"/>
                </a:solidFill>
              </a:rPr>
              <a:t>chronic myeloid </a:t>
            </a:r>
            <a:r>
              <a:rPr lang="en-US" sz="2400" b="1" dirty="0">
                <a:solidFill>
                  <a:srgbClr val="0070C0"/>
                </a:solidFill>
              </a:rPr>
              <a:t>leukemia in chronic phase</a:t>
            </a:r>
            <a:endParaRPr lang="ar-SY" sz="2400" dirty="0">
              <a:solidFill>
                <a:srgbClr val="0070C0"/>
              </a:solidFill>
            </a:endParaRPr>
          </a:p>
          <a:p>
            <a:pPr marL="0" indent="0" algn="l" rtl="0">
              <a:buNone/>
            </a:pPr>
            <a:r>
              <a:rPr lang="en-US" dirty="0"/>
              <a:t>changed very greatly in the last </a:t>
            </a:r>
            <a:r>
              <a:rPr lang="en-US" dirty="0" smtClean="0"/>
              <a:t>decade,</a:t>
            </a:r>
            <a:r>
              <a:rPr lang="en-US" dirty="0"/>
              <a:t> </a:t>
            </a: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no </a:t>
            </a:r>
            <a:r>
              <a:rPr lang="en-US" dirty="0"/>
              <a:t>urgency to start treatment </a:t>
            </a:r>
            <a:r>
              <a:rPr lang="en-US" dirty="0" smtClean="0"/>
              <a:t>immediately in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asymptomatic patients with leucocyte counts below </a:t>
            </a:r>
            <a:r>
              <a:rPr lang="en-US" dirty="0">
                <a:solidFill>
                  <a:srgbClr val="00B0F0"/>
                </a:solidFill>
              </a:rPr>
              <a:t>100 × 10 9 /</a:t>
            </a:r>
            <a:r>
              <a:rPr lang="en-US" dirty="0" smtClean="0">
                <a:solidFill>
                  <a:srgbClr val="00B0F0"/>
                </a:solidFill>
              </a:rPr>
              <a:t>L  </a:t>
            </a:r>
            <a:r>
              <a:rPr lang="en-US" dirty="0" smtClean="0"/>
              <a:t>leucapheresis </a:t>
            </a:r>
            <a:r>
              <a:rPr lang="en-US" dirty="0"/>
              <a:t>with cryopreservation of </a:t>
            </a:r>
            <a:r>
              <a:rPr lang="en-US" dirty="0" smtClean="0"/>
              <a:t>blood</a:t>
            </a:r>
            <a:r>
              <a:rPr lang="en-US" dirty="0"/>
              <a:t> stem cells can be </a:t>
            </a:r>
            <a:endParaRPr lang="en-US" dirty="0"/>
          </a:p>
          <a:p>
            <a:pPr marL="0" indent="0" algn="l" rtl="0">
              <a:buNone/>
            </a:pPr>
            <a:r>
              <a:rPr lang="en-US" dirty="0" smtClean="0"/>
              <a:t>performed </a:t>
            </a:r>
            <a:r>
              <a:rPr lang="en-US" dirty="0"/>
              <a:t>before anti - </a:t>
            </a:r>
            <a:r>
              <a:rPr lang="en-US" dirty="0" smtClean="0"/>
              <a:t>leukemia </a:t>
            </a:r>
            <a:r>
              <a:rPr lang="en-US" dirty="0"/>
              <a:t>treatment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61640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>
                <a:solidFill>
                  <a:srgbClr val="FF0000"/>
                </a:solidFill>
              </a:rPr>
              <a:t>Chronic myeloid leukemia</a:t>
            </a:r>
            <a:endParaRPr lang="ar-S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62500" lnSpcReduction="20000"/>
          </a:bodyPr>
          <a:lstStyle/>
          <a:p>
            <a:pPr marL="0" indent="0" algn="l" rtl="0">
              <a:buNone/>
            </a:pPr>
            <a:r>
              <a:rPr lang="en-US" b="1" dirty="0"/>
              <a:t>Imatinib </a:t>
            </a:r>
            <a:r>
              <a:rPr lang="en-US" b="1" dirty="0" smtClean="0"/>
              <a:t>mesylate</a:t>
            </a:r>
          </a:p>
          <a:p>
            <a:pPr marL="0" indent="0" algn="l" rtl="0">
              <a:buNone/>
            </a:pPr>
            <a:r>
              <a:rPr lang="en-US" dirty="0"/>
              <a:t>Imatinib mesylate (Glivec or Gleevec; previously known </a:t>
            </a:r>
            <a:r>
              <a:rPr lang="en-US" dirty="0" smtClean="0"/>
              <a:t>as</a:t>
            </a:r>
            <a:r>
              <a:rPr lang="en-US" dirty="0"/>
              <a:t> STI571), a 2 - phenylaminopyrimidine </a:t>
            </a:r>
            <a:r>
              <a:rPr lang="en-US" dirty="0" smtClean="0"/>
              <a:t>compound</a:t>
            </a:r>
            <a:r>
              <a:rPr lang="en-US" dirty="0"/>
              <a:t>is an </a:t>
            </a:r>
            <a:r>
              <a:rPr lang="en-US" dirty="0" smtClean="0"/>
              <a:t>ABL1</a:t>
            </a:r>
            <a:r>
              <a:rPr lang="en-US" dirty="0"/>
              <a:t> tyrosine kinase inhibitor </a:t>
            </a:r>
          </a:p>
          <a:p>
            <a:pPr marL="0" indent="0" algn="l" rtl="0">
              <a:buNone/>
            </a:pPr>
            <a:r>
              <a:rPr lang="en-US" dirty="0" smtClean="0"/>
              <a:t>that </a:t>
            </a:r>
            <a:r>
              <a:rPr lang="en-US" dirty="0"/>
              <a:t>entered clinical trials in 1998</a:t>
            </a:r>
            <a:r>
              <a:rPr lang="en-US" dirty="0" smtClean="0"/>
              <a:t>.</a:t>
            </a:r>
          </a:p>
          <a:p>
            <a:pPr marL="0" indent="0" algn="l" rtl="0">
              <a:buNone/>
            </a:pPr>
            <a:r>
              <a:rPr lang="en-US" dirty="0"/>
              <a:t>orally at a dose of 400 mg daily</a:t>
            </a:r>
            <a:r>
              <a:rPr lang="en-US" dirty="0" smtClean="0"/>
              <a:t>,</a:t>
            </a:r>
          </a:p>
          <a:p>
            <a:pPr marL="0" indent="0" algn="l" rtl="0">
              <a:buNone/>
            </a:pPr>
            <a:r>
              <a:rPr lang="en-US" dirty="0"/>
              <a:t>600 mg or </a:t>
            </a:r>
            <a:r>
              <a:rPr lang="en-US" dirty="0" smtClean="0"/>
              <a:t>even </a:t>
            </a:r>
            <a:r>
              <a:rPr lang="en-US" dirty="0"/>
              <a:t>800 mg daily gives more rapid responses</a:t>
            </a:r>
            <a:endParaRPr lang="en-US" dirty="0"/>
          </a:p>
          <a:p>
            <a:pPr marL="0" indent="0" algn="l" rtl="0">
              <a:buNone/>
            </a:pPr>
            <a:r>
              <a:rPr lang="en-US" dirty="0" smtClean="0"/>
              <a:t>Side </a:t>
            </a:r>
            <a:r>
              <a:rPr lang="en-US" dirty="0"/>
              <a:t>- effects include nausea, headache, rashes, </a:t>
            </a:r>
            <a:r>
              <a:rPr lang="en-US" dirty="0" err="1" smtClean="0"/>
              <a:t>infraorbital</a:t>
            </a:r>
            <a:r>
              <a:rPr lang="en-US" dirty="0" smtClean="0"/>
              <a:t> </a:t>
            </a:r>
            <a:r>
              <a:rPr lang="en-US" dirty="0"/>
              <a:t>oedema, bone pains and, sometimes, more generalized </a:t>
            </a:r>
            <a:r>
              <a:rPr lang="en-US" dirty="0" smtClean="0"/>
              <a:t>fluid retention</a:t>
            </a:r>
            <a:r>
              <a:rPr lang="en-US" dirty="0"/>
              <a:t>.</a:t>
            </a:r>
          </a:p>
          <a:p>
            <a:pPr marL="0" indent="0" algn="l" rtl="0">
              <a:buNone/>
            </a:pPr>
            <a:r>
              <a:rPr lang="en-US" dirty="0" smtClean="0"/>
              <a:t>Hepatotoxicity characterized </a:t>
            </a:r>
            <a:r>
              <a:rPr lang="en-US" dirty="0"/>
              <a:t>by raised serum </a:t>
            </a:r>
            <a:r>
              <a:rPr lang="en-US" dirty="0" smtClean="0"/>
              <a:t>transaminases </a:t>
            </a:r>
            <a:r>
              <a:rPr lang="en-US" dirty="0"/>
              <a:t>fatal </a:t>
            </a:r>
            <a:r>
              <a:rPr lang="en-US" dirty="0" smtClean="0"/>
              <a:t>cerebral oedema</a:t>
            </a:r>
            <a:r>
              <a:rPr lang="en-US" dirty="0"/>
              <a:t>.</a:t>
            </a:r>
          </a:p>
          <a:p>
            <a:pPr marL="0" indent="0" algn="l" rtl="0">
              <a:buNone/>
            </a:pPr>
            <a:r>
              <a:rPr lang="en-US" dirty="0" smtClean="0"/>
              <a:t>Neutropenia,</a:t>
            </a:r>
            <a:r>
              <a:rPr lang="en-US" dirty="0"/>
              <a:t> </a:t>
            </a:r>
            <a:r>
              <a:rPr lang="en-US" dirty="0" smtClean="0"/>
              <a:t>Thrombocytopenia </a:t>
            </a:r>
            <a:r>
              <a:rPr lang="en-US" dirty="0"/>
              <a:t>Phase III trial (the IRIS trial</a:t>
            </a:r>
            <a:r>
              <a:rPr lang="en-US" dirty="0" smtClean="0"/>
              <a:t>)</a:t>
            </a:r>
            <a:r>
              <a:rPr lang="en-US" dirty="0"/>
              <a:t> designed to compare imatinib as a single agent with </a:t>
            </a:r>
            <a:r>
              <a:rPr lang="en-US" dirty="0" smtClean="0"/>
              <a:t>the </a:t>
            </a:r>
            <a:r>
              <a:rPr lang="en-US" dirty="0"/>
              <a:t>combination of interferon </a:t>
            </a:r>
            <a:r>
              <a:rPr lang="en-US" dirty="0" err="1"/>
              <a:t>alfa</a:t>
            </a:r>
            <a:r>
              <a:rPr lang="en-US" dirty="0"/>
              <a:t> and cytarabine</a:t>
            </a:r>
          </a:p>
          <a:p>
            <a:pPr marL="0" indent="0" algn="l" rtl="0">
              <a:buNone/>
            </a:pPr>
            <a:r>
              <a:rPr lang="en-US" dirty="0" smtClean="0"/>
              <a:t>74</a:t>
            </a:r>
            <a:r>
              <a:rPr lang="en-US" dirty="0"/>
              <a:t>% of the patients treated with </a:t>
            </a:r>
            <a:r>
              <a:rPr lang="en-US" dirty="0" smtClean="0"/>
              <a:t>imatinib </a:t>
            </a:r>
            <a:r>
              <a:rPr lang="en-US" dirty="0"/>
              <a:t>achieved complete cytogenetic remission compared </a:t>
            </a:r>
            <a:r>
              <a:rPr lang="en-US" dirty="0" smtClean="0"/>
              <a:t>with </a:t>
            </a:r>
            <a:r>
              <a:rPr lang="en-US" dirty="0"/>
              <a:t>14% of those in the control arm</a:t>
            </a:r>
          </a:p>
          <a:p>
            <a:pPr marL="0" indent="0" algn="l" rtl="0">
              <a:buNone/>
            </a:pPr>
            <a:r>
              <a:rPr lang="en-US" dirty="0" smtClean="0"/>
              <a:t>event </a:t>
            </a:r>
            <a:r>
              <a:rPr lang="en-US" dirty="0"/>
              <a:t>- free survival was 83%</a:t>
            </a:r>
          </a:p>
          <a:p>
            <a:pPr marL="0" indent="0" algn="l" rtl="0">
              <a:buNone/>
            </a:pPr>
            <a:r>
              <a:rPr lang="en-US" dirty="0"/>
              <a:t>and overall survival 88%. </a:t>
            </a:r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8990300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>
                <a:solidFill>
                  <a:srgbClr val="FF0000"/>
                </a:solidFill>
              </a:rPr>
              <a:t>Chronic myeloid leukemia</a:t>
            </a:r>
            <a:endParaRPr lang="ar-S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b="1" dirty="0"/>
              <a:t>Table 27.3 </a:t>
            </a:r>
            <a:r>
              <a:rPr lang="en-US" dirty="0" smtClean="0"/>
              <a:t>Definitions </a:t>
            </a:r>
            <a:r>
              <a:rPr lang="en-US" dirty="0"/>
              <a:t>of cytogenetic and molecular responses</a:t>
            </a:r>
            <a:r>
              <a:rPr lang="en-US" dirty="0" smtClean="0"/>
              <a:t>.</a:t>
            </a:r>
          </a:p>
          <a:p>
            <a:pPr marL="0" indent="0" algn="l" rtl="0">
              <a:buNone/>
            </a:pPr>
            <a:r>
              <a:rPr lang="en-US" i="1" dirty="0"/>
              <a:t>Cytogenetic </a:t>
            </a:r>
            <a:r>
              <a:rPr lang="en-US" i="1" dirty="0" smtClean="0"/>
              <a:t>response</a:t>
            </a:r>
          </a:p>
          <a:p>
            <a:pPr marL="0" indent="0" algn="l" rtl="0">
              <a:buNone/>
            </a:pPr>
            <a:r>
              <a:rPr lang="en-US" sz="2000" i="1" dirty="0" smtClean="0"/>
              <a:t>Designation               </a:t>
            </a:r>
            <a:r>
              <a:rPr lang="en-US" sz="2000" i="1" dirty="0"/>
              <a:t>Percentage </a:t>
            </a:r>
            <a:r>
              <a:rPr lang="en-US" sz="2000" i="1" dirty="0" smtClean="0"/>
              <a:t>of                              Molecular </a:t>
            </a:r>
            <a:r>
              <a:rPr lang="en-US" sz="2000" i="1" dirty="0"/>
              <a:t>response</a:t>
            </a:r>
            <a:r>
              <a:rPr lang="en-US" sz="2000" i="1" dirty="0" smtClean="0"/>
              <a:t>   </a:t>
            </a:r>
            <a:endParaRPr lang="en-US" sz="2000" i="1" dirty="0"/>
          </a:p>
          <a:p>
            <a:pPr marL="0" indent="0" algn="l" rtl="0">
              <a:buNone/>
            </a:pPr>
            <a:r>
              <a:rPr lang="en-US" sz="2000" i="1" dirty="0" smtClean="0"/>
              <a:t>                                     </a:t>
            </a:r>
            <a:r>
              <a:rPr lang="en-US" sz="2000" i="1" dirty="0" err="1" smtClean="0"/>
              <a:t>Ph</a:t>
            </a:r>
            <a:r>
              <a:rPr lang="en-US" sz="2000" i="1" dirty="0" smtClean="0"/>
              <a:t>- positive                               </a:t>
            </a:r>
            <a:r>
              <a:rPr lang="en-US" sz="2000" i="1" dirty="0"/>
              <a:t>( BCR – ABL1 transcript</a:t>
            </a:r>
          </a:p>
          <a:p>
            <a:pPr marL="0" indent="0" algn="l" rtl="0">
              <a:buNone/>
            </a:pPr>
            <a:r>
              <a:rPr lang="en-US" sz="2000" i="1" dirty="0" smtClean="0"/>
              <a:t>                                        marrow                                  </a:t>
            </a:r>
            <a:r>
              <a:rPr lang="en-US" sz="2000" i="1" dirty="0"/>
              <a:t>numbers expressed on the</a:t>
            </a:r>
          </a:p>
          <a:p>
            <a:pPr marL="0" indent="0" algn="l" rtl="0">
              <a:buNone/>
            </a:pPr>
            <a:r>
              <a:rPr lang="en-US" sz="2000" i="1" dirty="0" smtClean="0"/>
              <a:t>                                     metaphase                                international </a:t>
            </a:r>
            <a:r>
              <a:rPr lang="en-US" sz="2000" i="1" dirty="0"/>
              <a:t>scale</a:t>
            </a:r>
            <a:r>
              <a:rPr lang="en-US" sz="2000" i="1" dirty="0" smtClean="0"/>
              <a:t>)</a:t>
            </a:r>
          </a:p>
          <a:p>
            <a:pPr marL="0" indent="0" algn="l" rtl="0">
              <a:buNone/>
            </a:pPr>
            <a:r>
              <a:rPr lang="en-US" sz="2000" dirty="0" smtClean="0"/>
              <a:t>Complete                          0                                            </a:t>
            </a:r>
            <a:r>
              <a:rPr lang="en-US" sz="2000" dirty="0"/>
              <a:t>Baseline, 100</a:t>
            </a:r>
            <a:r>
              <a:rPr lang="en-US" sz="2000" dirty="0" smtClean="0"/>
              <a:t>%</a:t>
            </a:r>
          </a:p>
          <a:p>
            <a:pPr marL="0" indent="0" algn="l" rtl="0">
              <a:buNone/>
            </a:pPr>
            <a:r>
              <a:rPr lang="en-US" sz="2000" dirty="0" smtClean="0"/>
              <a:t>Partial                             </a:t>
            </a:r>
            <a:r>
              <a:rPr lang="en-US" sz="2000" dirty="0"/>
              <a:t>1 – 35 </a:t>
            </a:r>
            <a:r>
              <a:rPr lang="en-US" sz="2000" dirty="0" smtClean="0"/>
              <a:t>                          Cytogenetic </a:t>
            </a:r>
            <a:r>
              <a:rPr lang="en-US" sz="2000" dirty="0"/>
              <a:t>response, ∼ 1</a:t>
            </a:r>
            <a:r>
              <a:rPr lang="en-US" sz="2000" dirty="0" smtClean="0"/>
              <a:t>%</a:t>
            </a:r>
          </a:p>
          <a:p>
            <a:pPr marL="0" indent="0" algn="l" rtl="0">
              <a:buNone/>
            </a:pPr>
            <a:r>
              <a:rPr lang="en-US" sz="2000" dirty="0" smtClean="0"/>
              <a:t>Minor                            </a:t>
            </a:r>
            <a:r>
              <a:rPr lang="en-US" sz="2000" dirty="0"/>
              <a:t>36– 65 </a:t>
            </a:r>
            <a:r>
              <a:rPr lang="en-US" sz="2000" dirty="0" smtClean="0"/>
              <a:t>                                 Major </a:t>
            </a:r>
            <a:r>
              <a:rPr lang="en-US" sz="2000" dirty="0"/>
              <a:t>molecular</a:t>
            </a:r>
            <a:r>
              <a:rPr lang="en-US" sz="1800" dirty="0"/>
              <a:t> </a:t>
            </a:r>
            <a:r>
              <a:rPr lang="en-US" sz="1800" dirty="0" smtClean="0"/>
              <a:t>response,0.1%</a:t>
            </a:r>
            <a:endParaRPr lang="en-US" sz="1800" dirty="0"/>
          </a:p>
          <a:p>
            <a:pPr marL="0" indent="0" algn="l" rtl="0">
              <a:buNone/>
            </a:pPr>
            <a:r>
              <a:rPr lang="en-US" sz="2000" dirty="0" smtClean="0"/>
              <a:t>Minimal                        </a:t>
            </a:r>
            <a:r>
              <a:rPr lang="en-US" sz="2000" dirty="0"/>
              <a:t>66 – 95 </a:t>
            </a:r>
            <a:r>
              <a:rPr lang="en-US" sz="2000" dirty="0" smtClean="0"/>
              <a:t>                        </a:t>
            </a:r>
            <a:r>
              <a:rPr lang="en-US" sz="1600" dirty="0" smtClean="0"/>
              <a:t>Complete </a:t>
            </a:r>
            <a:r>
              <a:rPr lang="en-US" sz="1600" dirty="0"/>
              <a:t>molecular</a:t>
            </a:r>
            <a:r>
              <a:rPr lang="en-US" sz="1600" dirty="0" smtClean="0"/>
              <a:t> </a:t>
            </a:r>
            <a:r>
              <a:rPr lang="en-US" sz="1600" dirty="0"/>
              <a:t>response, ∼ 0.001%</a:t>
            </a:r>
            <a:r>
              <a:rPr lang="en-US" sz="2000" dirty="0" smtClean="0"/>
              <a:t> </a:t>
            </a:r>
          </a:p>
          <a:p>
            <a:pPr marL="0" indent="0" algn="l" rtl="0">
              <a:buNone/>
            </a:pPr>
            <a:r>
              <a:rPr lang="en-US" sz="2000" dirty="0"/>
              <a:t>None </a:t>
            </a:r>
            <a:r>
              <a:rPr lang="en-US" sz="2000" dirty="0" smtClean="0"/>
              <a:t>                                &gt; </a:t>
            </a:r>
            <a:r>
              <a:rPr lang="en-US" sz="2000" dirty="0"/>
              <a:t>95</a:t>
            </a:r>
            <a:endParaRPr lang="ar-SY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9552" y="4653136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12113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>
                <a:solidFill>
                  <a:srgbClr val="FF0000"/>
                </a:solidFill>
              </a:rPr>
              <a:t>Chronic myeloid leukemia</a:t>
            </a:r>
            <a:endParaRPr lang="ar-SY" dirty="0"/>
          </a:p>
        </p:txBody>
      </p:sp>
      <p:pic>
        <p:nvPicPr>
          <p:cNvPr id="1026" name="Picture 2" descr="C:\Users\dgs\Desktop\20140521_21053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752"/>
            <a:ext cx="9143999" cy="5661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13220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>
                <a:solidFill>
                  <a:srgbClr val="FF0000"/>
                </a:solidFill>
              </a:rPr>
              <a:t>Chronic myeloid leukemia</a:t>
            </a:r>
            <a:endParaRPr lang="ar-S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pPr marL="0" indent="0" algn="l" rtl="0">
              <a:buNone/>
            </a:pPr>
            <a:r>
              <a:rPr lang="en-US" b="1" dirty="0"/>
              <a:t>Resistance to </a:t>
            </a:r>
            <a:r>
              <a:rPr lang="en-US" b="1" dirty="0" smtClean="0"/>
              <a:t>imatinib</a:t>
            </a:r>
          </a:p>
          <a:p>
            <a:pPr marL="0" indent="0" algn="l" rtl="0">
              <a:buNone/>
            </a:pPr>
            <a:r>
              <a:rPr lang="en-US" dirty="0"/>
              <a:t>primary or </a:t>
            </a:r>
            <a:r>
              <a:rPr lang="en-US" dirty="0" smtClean="0"/>
              <a:t>secondary</a:t>
            </a:r>
          </a:p>
          <a:p>
            <a:pPr marL="0" indent="0" algn="l" rtl="0">
              <a:buNone/>
            </a:pPr>
            <a:r>
              <a:rPr lang="en-US" sz="2800" dirty="0"/>
              <a:t>The cause </a:t>
            </a:r>
            <a:r>
              <a:rPr lang="en-US" sz="2800" dirty="0" smtClean="0"/>
              <a:t>of primary </a:t>
            </a:r>
            <a:r>
              <a:rPr lang="en-US" sz="2800" dirty="0"/>
              <a:t>resistance is essentially </a:t>
            </a:r>
            <a:r>
              <a:rPr lang="en-US" sz="2800" dirty="0" smtClean="0"/>
              <a:t>unknown</a:t>
            </a:r>
          </a:p>
          <a:p>
            <a:pPr marL="0" indent="0" algn="l" rtl="0">
              <a:buNone/>
            </a:pPr>
            <a:r>
              <a:rPr lang="en-US" sz="2800" dirty="0" smtClean="0"/>
              <a:t>Secondary resistance is poorly defined.</a:t>
            </a:r>
          </a:p>
          <a:p>
            <a:pPr marL="0" indent="0" algn="l" rtl="0">
              <a:buNone/>
            </a:pPr>
            <a:r>
              <a:rPr lang="en-US" sz="2800" dirty="0" smtClean="0"/>
              <a:t>Second generation Tyrosine kinase inhibitors.</a:t>
            </a:r>
            <a:endParaRPr lang="ar-SY" sz="2800" dirty="0"/>
          </a:p>
        </p:txBody>
      </p:sp>
    </p:spTree>
    <p:extLst>
      <p:ext uri="{BB962C8B-B14F-4D97-AF65-F5344CB8AC3E}">
        <p14:creationId xmlns:p14="http://schemas.microsoft.com/office/powerpoint/2010/main" val="4706037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Chronic myeloid leukemia</a:t>
            </a:r>
            <a:endParaRPr lang="ar-SY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dirty="0" err="1">
                <a:solidFill>
                  <a:srgbClr val="FF0000"/>
                </a:solidFill>
              </a:rPr>
              <a:t>Dasatinib</a:t>
            </a:r>
            <a:endParaRPr lang="en-US" u="sng" dirty="0" smtClean="0"/>
          </a:p>
          <a:p>
            <a:pPr marL="0" indent="0" algn="l" rtl="0">
              <a:buNone/>
            </a:pPr>
            <a:r>
              <a:rPr lang="en-US" u="sng" dirty="0" smtClean="0"/>
              <a:t> In 2003</a:t>
            </a:r>
          </a:p>
          <a:p>
            <a:pPr marL="0" indent="0" algn="l" rtl="0">
              <a:buNone/>
            </a:pPr>
            <a:r>
              <a:rPr lang="en-US" dirty="0" smtClean="0"/>
              <a:t>100 </a:t>
            </a:r>
            <a:r>
              <a:rPr lang="en-US" dirty="0" err="1" smtClean="0"/>
              <a:t>mlg</a:t>
            </a:r>
            <a:r>
              <a:rPr lang="en-US" dirty="0" smtClean="0"/>
              <a:t> once daily</a:t>
            </a:r>
          </a:p>
          <a:p>
            <a:pPr marL="0" indent="0" algn="l" rtl="0">
              <a:buNone/>
            </a:pPr>
            <a:r>
              <a:rPr lang="en-US" sz="2800" dirty="0" smtClean="0"/>
              <a:t>Side effects: </a:t>
            </a:r>
          </a:p>
          <a:p>
            <a:pPr marL="0" indent="0" algn="l" rtl="0">
              <a:buNone/>
            </a:pPr>
            <a:r>
              <a:rPr lang="en-US" sz="2800" dirty="0" smtClean="0"/>
              <a:t>nausea, </a:t>
            </a:r>
          </a:p>
          <a:p>
            <a:pPr marL="0" indent="0" algn="l" rtl="0">
              <a:buNone/>
            </a:pPr>
            <a:r>
              <a:rPr lang="en-US" sz="2800" dirty="0" smtClean="0"/>
              <a:t>gastrointestinal disturbances</a:t>
            </a:r>
          </a:p>
          <a:p>
            <a:pPr marL="0" indent="0" algn="l" rtl="0">
              <a:buNone/>
            </a:pPr>
            <a:r>
              <a:rPr lang="en-US" sz="2800" dirty="0"/>
              <a:t>Rashes</a:t>
            </a:r>
            <a:endParaRPr lang="en-US" sz="2800" dirty="0"/>
          </a:p>
          <a:p>
            <a:pPr marL="0" indent="0" algn="l" rtl="0">
              <a:buNone/>
            </a:pPr>
            <a:r>
              <a:rPr lang="en-US" sz="2800" dirty="0" smtClean="0"/>
              <a:t>Plural </a:t>
            </a:r>
            <a:r>
              <a:rPr lang="en-US" sz="2800" dirty="0"/>
              <a:t>effusions</a:t>
            </a:r>
            <a:endParaRPr lang="ar-SY" sz="2800" dirty="0"/>
          </a:p>
        </p:txBody>
      </p:sp>
    </p:spTree>
    <p:extLst>
      <p:ext uri="{BB962C8B-B14F-4D97-AF65-F5344CB8AC3E}">
        <p14:creationId xmlns:p14="http://schemas.microsoft.com/office/powerpoint/2010/main" val="2223248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>
                <a:solidFill>
                  <a:srgbClr val="FF0000"/>
                </a:solidFill>
              </a:rPr>
              <a:t>Chronic </a:t>
            </a:r>
            <a:r>
              <a:rPr lang="en-US" b="1" dirty="0" smtClean="0">
                <a:solidFill>
                  <a:srgbClr val="FF0000"/>
                </a:solidFill>
              </a:rPr>
              <a:t>myeloid leukemia</a:t>
            </a:r>
            <a:endParaRPr lang="ar-SY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 smtClean="0"/>
              <a:t>‘ </a:t>
            </a:r>
            <a:r>
              <a:rPr lang="en-US" dirty="0"/>
              <a:t>myeloproliferative neoplasm ’ </a:t>
            </a:r>
            <a:r>
              <a:rPr lang="en-US" dirty="0" smtClean="0"/>
              <a:t>classify </a:t>
            </a:r>
            <a:r>
              <a:rPr lang="en-US" dirty="0" smtClean="0"/>
              <a:t>tumors </a:t>
            </a:r>
            <a:r>
              <a:rPr lang="en-US" dirty="0"/>
              <a:t>of the </a:t>
            </a:r>
            <a:r>
              <a:rPr lang="en-US" dirty="0" smtClean="0"/>
              <a:t>haemopoietic and lymphoid systems </a:t>
            </a:r>
          </a:p>
          <a:p>
            <a:pPr marL="0" indent="0" algn="l" rtl="0">
              <a:buNone/>
            </a:pPr>
            <a:r>
              <a:rPr lang="en-US" dirty="0" smtClean="0"/>
              <a:t>chronic </a:t>
            </a:r>
            <a:r>
              <a:rPr lang="en-US" dirty="0"/>
              <a:t>myeloid </a:t>
            </a:r>
            <a:r>
              <a:rPr lang="en-US" dirty="0" smtClean="0"/>
              <a:t>leukemia (</a:t>
            </a:r>
            <a:r>
              <a:rPr lang="en-US" b="1" dirty="0" smtClean="0">
                <a:solidFill>
                  <a:srgbClr val="FF0000"/>
                </a:solidFill>
              </a:rPr>
              <a:t>CML</a:t>
            </a:r>
            <a:r>
              <a:rPr lang="en-US" dirty="0" smtClean="0"/>
              <a:t>) is the most common subtype</a:t>
            </a:r>
            <a:endParaRPr lang="en-US" dirty="0"/>
          </a:p>
        </p:txBody>
      </p:sp>
      <p:pic>
        <p:nvPicPr>
          <p:cNvPr id="4" name="Picture 3" descr="ws_353.tmp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808427" y="3501008"/>
            <a:ext cx="4363973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6882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Y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Chronic myeloid leukemia</a:t>
            </a:r>
            <a:endParaRPr lang="ar-SY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sz="2400" b="1" dirty="0" err="1">
                <a:solidFill>
                  <a:srgbClr val="FF0000"/>
                </a:solidFill>
              </a:rPr>
              <a:t>Nilotinib</a:t>
            </a:r>
            <a:r>
              <a:rPr lang="en-US" sz="2400" b="1" dirty="0">
                <a:solidFill>
                  <a:srgbClr val="FF0000"/>
                </a:solidFill>
              </a:rPr>
              <a:t> (</a:t>
            </a:r>
            <a:r>
              <a:rPr lang="en-US" sz="2400" b="1" dirty="0" err="1">
                <a:solidFill>
                  <a:srgbClr val="FF0000"/>
                </a:solidFill>
              </a:rPr>
              <a:t>Tasigna</a:t>
            </a:r>
            <a:r>
              <a:rPr lang="en-US" sz="2400" b="1" dirty="0">
                <a:solidFill>
                  <a:srgbClr val="FF0000"/>
                </a:solidFill>
              </a:rPr>
              <a:t>)</a:t>
            </a:r>
            <a:endParaRPr lang="en-US" sz="2400" dirty="0" smtClean="0"/>
          </a:p>
          <a:p>
            <a:pPr marL="0" indent="0" algn="l" rtl="0">
              <a:buNone/>
            </a:pPr>
            <a:r>
              <a:rPr lang="en-US" sz="2400" dirty="0" smtClean="0"/>
              <a:t>30 times more active in vitro</a:t>
            </a:r>
          </a:p>
          <a:p>
            <a:pPr marL="0" indent="0" algn="l" rtl="0">
              <a:buNone/>
            </a:pPr>
            <a:r>
              <a:rPr lang="en-US" sz="2400" dirty="0" smtClean="0"/>
              <a:t>Complete cytogenetic responses in about 50% of </a:t>
            </a:r>
            <a:endParaRPr lang="ar-SY" sz="2400" dirty="0" smtClean="0"/>
          </a:p>
          <a:p>
            <a:pPr marL="0" indent="0" algn="l" rtl="0">
              <a:buNone/>
            </a:pPr>
            <a:r>
              <a:rPr lang="en-US" sz="2400" dirty="0" smtClean="0"/>
              <a:t>patients who fail imatinib</a:t>
            </a:r>
          </a:p>
          <a:p>
            <a:pPr marL="0" indent="0" algn="l" rtl="0">
              <a:buNone/>
            </a:pPr>
            <a:r>
              <a:rPr lang="en-US" sz="2400" dirty="0" smtClean="0"/>
              <a:t>400 </a:t>
            </a:r>
            <a:r>
              <a:rPr lang="en-US" sz="2400" dirty="0" err="1" smtClean="0"/>
              <a:t>mlg</a:t>
            </a:r>
            <a:r>
              <a:rPr lang="en-US" sz="2400" dirty="0" smtClean="0"/>
              <a:t> twice daily </a:t>
            </a:r>
          </a:p>
          <a:p>
            <a:pPr marL="0" indent="0" algn="l" rtl="0">
              <a:buNone/>
            </a:pPr>
            <a:r>
              <a:rPr lang="en-US" sz="2400" b="1" u="sng" dirty="0" smtClean="0"/>
              <a:t>Side Effects:</a:t>
            </a:r>
          </a:p>
          <a:p>
            <a:pPr marL="0" indent="0" algn="l" rtl="0">
              <a:buNone/>
            </a:pPr>
            <a:r>
              <a:rPr lang="en-US" sz="2400" dirty="0" smtClean="0"/>
              <a:t>Headaches</a:t>
            </a:r>
          </a:p>
          <a:p>
            <a:pPr marL="0" indent="0" algn="l" rtl="0">
              <a:buNone/>
            </a:pPr>
            <a:r>
              <a:rPr lang="en-US" sz="2400" dirty="0" smtClean="0"/>
              <a:t>Nausea</a:t>
            </a:r>
          </a:p>
          <a:p>
            <a:pPr marL="0" indent="0" algn="l" rtl="0">
              <a:buNone/>
            </a:pPr>
            <a:r>
              <a:rPr lang="en-US" sz="2400" dirty="0" smtClean="0"/>
              <a:t>Gastrointestinal Disturbances</a:t>
            </a:r>
          </a:p>
          <a:p>
            <a:pPr marL="0" indent="0" algn="l" rtl="0">
              <a:buNone/>
            </a:pPr>
            <a:r>
              <a:rPr lang="en-US" sz="2400" dirty="0" smtClean="0"/>
              <a:t>Pancreatitis </a:t>
            </a:r>
          </a:p>
          <a:p>
            <a:pPr marL="0" indent="0" algn="l" rtl="0">
              <a:buNone/>
            </a:pPr>
            <a:r>
              <a:rPr lang="en-US" sz="2400" dirty="0" smtClean="0"/>
              <a:t>Abnormal Liver function</a:t>
            </a:r>
          </a:p>
          <a:p>
            <a:pPr marL="0" indent="0" algn="l" rtl="0">
              <a:buNone/>
            </a:pPr>
            <a:r>
              <a:rPr lang="en-US" sz="2400" dirty="0" smtClean="0"/>
              <a:t>Prolongation of the QT</a:t>
            </a:r>
            <a:endParaRPr lang="ar-SY" sz="2400" dirty="0"/>
          </a:p>
        </p:txBody>
      </p:sp>
    </p:spTree>
    <p:extLst>
      <p:ext uri="{BB962C8B-B14F-4D97-AF65-F5344CB8AC3E}">
        <p14:creationId xmlns:p14="http://schemas.microsoft.com/office/powerpoint/2010/main" val="40564584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Chronic myeloid leukemia</a:t>
            </a:r>
            <a:endParaRPr lang="ar-SY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dirty="0" err="1">
                <a:solidFill>
                  <a:srgbClr val="FF0000"/>
                </a:solidFill>
              </a:rPr>
              <a:t>Bosutinib</a:t>
            </a: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Phase 3 Study</a:t>
            </a:r>
          </a:p>
          <a:p>
            <a:pPr marL="0" indent="0" algn="l" rtl="0">
              <a:buNone/>
            </a:pPr>
            <a:r>
              <a:rPr lang="ar-SY" dirty="0" smtClean="0"/>
              <a:t> </a:t>
            </a:r>
            <a:r>
              <a:rPr lang="en-US" dirty="0" smtClean="0"/>
              <a:t>severe </a:t>
            </a:r>
            <a:r>
              <a:rPr lang="en-US" dirty="0" err="1" smtClean="0"/>
              <a:t>Diarreah</a:t>
            </a:r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0782957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Allogeneic Stem cell transplantation</a:t>
            </a:r>
            <a:endParaRPr lang="ar-SY" dirty="0"/>
          </a:p>
        </p:txBody>
      </p:sp>
      <p:pic>
        <p:nvPicPr>
          <p:cNvPr id="4" name="Content Placeholder 3" descr="ws_373.tmp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5616" y="1268760"/>
            <a:ext cx="7200799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071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>
                <a:solidFill>
                  <a:srgbClr val="FF0000"/>
                </a:solidFill>
              </a:rPr>
              <a:t>Chronic myeloid leukemia</a:t>
            </a:r>
            <a:endParaRPr lang="ar-SY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l" rtl="0">
              <a:buNone/>
            </a:pPr>
            <a:r>
              <a:rPr lang="en-US" dirty="0"/>
              <a:t>Chronic myeloid </a:t>
            </a:r>
            <a:r>
              <a:rPr lang="en-US" dirty="0" smtClean="0"/>
              <a:t>leukemia </a:t>
            </a:r>
            <a:r>
              <a:rPr lang="en-US" dirty="0"/>
              <a:t>clonal disease that results from an acquired genetic change in a</a:t>
            </a:r>
          </a:p>
          <a:p>
            <a:pPr marL="0" indent="0" algn="l" rtl="0">
              <a:buNone/>
            </a:pPr>
            <a:r>
              <a:rPr lang="en-US" dirty="0" smtClean="0"/>
              <a:t>pluripotential </a:t>
            </a:r>
            <a:r>
              <a:rPr lang="en-US" dirty="0"/>
              <a:t>haemopoietic stem </a:t>
            </a:r>
            <a:r>
              <a:rPr lang="en-US" dirty="0" smtClean="0"/>
              <a:t>cell </a:t>
            </a:r>
          </a:p>
          <a:p>
            <a:pPr marL="0" indent="0" algn="l" rtl="0">
              <a:buNone/>
            </a:pPr>
            <a:r>
              <a:rPr lang="en-US" dirty="0"/>
              <a:t>displaces normal haemopoiesis </a:t>
            </a:r>
            <a:r>
              <a:rPr lang="en-US" dirty="0" smtClean="0"/>
              <a:t>leads </a:t>
            </a:r>
            <a:r>
              <a:rPr lang="en-US" dirty="0"/>
              <a:t>to a</a:t>
            </a:r>
          </a:p>
          <a:p>
            <a:pPr marL="0" indent="0" algn="l" rtl="0">
              <a:buNone/>
            </a:pPr>
            <a:r>
              <a:rPr lang="en-US" dirty="0"/>
              <a:t>greatly expanded total myeloid </a:t>
            </a:r>
            <a:r>
              <a:rPr lang="en-US" dirty="0" smtClean="0"/>
              <a:t>mass </a:t>
            </a:r>
          </a:p>
          <a:p>
            <a:pPr marL="0" indent="0" algn="l" rtl="0">
              <a:buNone/>
            </a:pPr>
            <a:r>
              <a:rPr lang="en-US" dirty="0" smtClean="0"/>
              <a:t>Landmark</a:t>
            </a:r>
          </a:p>
          <a:p>
            <a:pPr marL="0" indent="0" algn="l" rtl="0">
              <a:buNone/>
            </a:pPr>
            <a:r>
              <a:rPr lang="en-US" dirty="0"/>
              <a:t>discovery of the Philadelphia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00B050"/>
                </a:solidFill>
              </a:rPr>
              <a:t>Ph.</a:t>
            </a:r>
            <a:r>
              <a:rPr lang="en-US" dirty="0" smtClean="0"/>
              <a:t>) chromosome in 1960</a:t>
            </a:r>
            <a:endParaRPr lang="ar-SY" dirty="0" smtClean="0"/>
          </a:p>
          <a:p>
            <a:pPr marL="0" indent="0" algn="l" rtl="0">
              <a:buNone/>
            </a:pPr>
            <a:r>
              <a:rPr lang="en-US" dirty="0"/>
              <a:t>t(</a:t>
            </a:r>
            <a:r>
              <a:rPr lang="en-US" dirty="0">
                <a:solidFill>
                  <a:srgbClr val="00B050"/>
                </a:solidFill>
              </a:rPr>
              <a:t>9;22</a:t>
            </a:r>
            <a:r>
              <a:rPr lang="en-US" dirty="0"/>
              <a:t>)(</a:t>
            </a:r>
            <a:r>
              <a:rPr lang="en-US" dirty="0">
                <a:solidFill>
                  <a:srgbClr val="00B050"/>
                </a:solidFill>
              </a:rPr>
              <a:t>q34;q11</a:t>
            </a:r>
            <a:r>
              <a:rPr lang="en-US" dirty="0"/>
              <a:t>) </a:t>
            </a:r>
            <a:r>
              <a:rPr lang="en-US" dirty="0" smtClean="0"/>
              <a:t>translocation in 1973</a:t>
            </a:r>
          </a:p>
          <a:p>
            <a:pPr marL="0" indent="0" algn="l" rtl="0">
              <a:buNone/>
            </a:pPr>
            <a:r>
              <a:rPr lang="en-US" dirty="0" smtClean="0"/>
              <a:t>Identification in the 1980s of the </a:t>
            </a:r>
            <a:r>
              <a:rPr lang="en-US" b="1" i="1" dirty="0" smtClean="0">
                <a:solidFill>
                  <a:srgbClr val="FF0000"/>
                </a:solidFill>
              </a:rPr>
              <a:t>BCR</a:t>
            </a:r>
            <a:r>
              <a:rPr lang="en-US" i="1" dirty="0" smtClean="0"/>
              <a:t> </a:t>
            </a:r>
            <a:r>
              <a:rPr lang="en-US" i="1" dirty="0" smtClean="0"/>
              <a:t>–</a:t>
            </a:r>
            <a:r>
              <a:rPr lang="en-US" b="1" i="1" dirty="0" smtClean="0">
                <a:solidFill>
                  <a:srgbClr val="FF0000"/>
                </a:solidFill>
              </a:rPr>
              <a:t>LAB</a:t>
            </a:r>
            <a:endParaRPr lang="ar-SY" b="1" dirty="0" smtClean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599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>
                <a:solidFill>
                  <a:srgbClr val="FF0000"/>
                </a:solidFill>
              </a:rPr>
              <a:t>Chronic myeloid leukemia</a:t>
            </a:r>
            <a:endParaRPr lang="ar-SY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en-US" dirty="0"/>
              <a:t>Until the 1980s, </a:t>
            </a:r>
            <a:r>
              <a:rPr lang="en-US" b="1" dirty="0">
                <a:solidFill>
                  <a:srgbClr val="FF0000"/>
                </a:solidFill>
              </a:rPr>
              <a:t>CML</a:t>
            </a:r>
            <a:r>
              <a:rPr lang="en-US" dirty="0"/>
              <a:t> was </a:t>
            </a:r>
            <a:r>
              <a:rPr lang="en-US" dirty="0" smtClean="0"/>
              <a:t>generally incurable</a:t>
            </a:r>
            <a:endParaRPr lang="en-US" dirty="0"/>
          </a:p>
          <a:p>
            <a:pPr marL="0" indent="0" algn="l" rtl="0">
              <a:buNone/>
            </a:pPr>
            <a:r>
              <a:rPr lang="en-US" dirty="0" smtClean="0"/>
              <a:t>treated palliatively </a:t>
            </a:r>
            <a:r>
              <a:rPr lang="en-US" dirty="0"/>
              <a:t>with </a:t>
            </a:r>
            <a:r>
              <a:rPr lang="en-US" dirty="0" smtClean="0"/>
              <a:t>radiotherapy and later with alkylating agents.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SCT</a:t>
            </a:r>
          </a:p>
          <a:p>
            <a:pPr marL="0" indent="0" algn="l" rtl="0">
              <a:buNone/>
            </a:pPr>
            <a:r>
              <a:rPr lang="en-US" dirty="0" smtClean="0"/>
              <a:t>1998 tyrosine kinase inhibitor (</a:t>
            </a:r>
            <a:r>
              <a:rPr lang="en-US" b="1" dirty="0" smtClean="0">
                <a:solidFill>
                  <a:srgbClr val="00B050"/>
                </a:solidFill>
              </a:rPr>
              <a:t>TKI</a:t>
            </a:r>
            <a:r>
              <a:rPr lang="en-US" dirty="0" smtClean="0"/>
              <a:t>) imatinib mesylate </a:t>
            </a:r>
            <a:r>
              <a:rPr lang="en-US" dirty="0"/>
              <a:t>complete cytogenetic response</a:t>
            </a:r>
          </a:p>
          <a:p>
            <a:pPr marL="0" indent="0" algn="l" rtl="0">
              <a:buNone/>
            </a:pPr>
            <a:r>
              <a:rPr lang="en-US" dirty="0"/>
              <a:t>and may expect substantial prolongation of </a:t>
            </a:r>
            <a:r>
              <a:rPr lang="en-US" dirty="0" smtClean="0"/>
              <a:t>survival</a:t>
            </a:r>
          </a:p>
          <a:p>
            <a:pPr marL="0" indent="0" algn="l" rtl="0">
              <a:buNone/>
            </a:pPr>
            <a:r>
              <a:rPr lang="en-US" dirty="0"/>
              <a:t>second - generation </a:t>
            </a:r>
            <a:r>
              <a:rPr lang="en-US" b="1" dirty="0">
                <a:solidFill>
                  <a:srgbClr val="00B050"/>
                </a:solidFill>
              </a:rPr>
              <a:t>TKIs</a:t>
            </a:r>
            <a:r>
              <a:rPr lang="en-US" dirty="0"/>
              <a:t>, dasatinib, nilotinib and bosutinib</a:t>
            </a:r>
            <a:r>
              <a:rPr lang="en-US" dirty="0" smtClean="0"/>
              <a:t>, may be more effective than imatinib.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r">
              <a:buNone/>
            </a:pPr>
            <a:endParaRPr lang="ar-SY" dirty="0"/>
          </a:p>
          <a:p>
            <a:pPr marL="0" indent="0"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983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>
                <a:solidFill>
                  <a:srgbClr val="FF0000"/>
                </a:solidFill>
              </a:rPr>
              <a:t>Chronic myeloid leukemia</a:t>
            </a:r>
            <a:endParaRPr lang="ar-SY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 fontScale="70000" lnSpcReduction="20000"/>
          </a:bodyPr>
          <a:lstStyle/>
          <a:p>
            <a:pPr marL="0" indent="0" algn="l" rtl="0">
              <a:buNone/>
            </a:pPr>
            <a:r>
              <a:rPr lang="en-US" b="1" dirty="0">
                <a:solidFill>
                  <a:srgbClr val="0070C0"/>
                </a:solidFill>
              </a:rPr>
              <a:t>Epidemiology, a etiology </a:t>
            </a:r>
            <a:r>
              <a:rPr lang="en-US" b="1" dirty="0" smtClean="0">
                <a:solidFill>
                  <a:srgbClr val="0070C0"/>
                </a:solidFill>
              </a:rPr>
              <a:t>and natural history</a:t>
            </a:r>
          </a:p>
          <a:p>
            <a:pPr marL="0" indent="0" algn="l" rtl="0">
              <a:buNone/>
            </a:pPr>
            <a:r>
              <a:rPr lang="en-US" dirty="0"/>
              <a:t>The incidence of </a:t>
            </a:r>
            <a:r>
              <a:rPr lang="en-US" b="1" dirty="0">
                <a:solidFill>
                  <a:srgbClr val="FF0000"/>
                </a:solidFill>
              </a:rPr>
              <a:t>CML</a:t>
            </a:r>
            <a:r>
              <a:rPr lang="en-US" dirty="0"/>
              <a:t> </a:t>
            </a:r>
            <a:r>
              <a:rPr lang="en-US" dirty="0" smtClean="0"/>
              <a:t>worldwide</a:t>
            </a:r>
            <a:r>
              <a:rPr lang="en-US" dirty="0"/>
              <a:t>. It occurs in about 1.0 – 1.5 per 100 000 of the population </a:t>
            </a:r>
          </a:p>
          <a:p>
            <a:pPr marL="0" indent="0"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CML</a:t>
            </a:r>
            <a:r>
              <a:rPr lang="en-US" dirty="0" smtClean="0"/>
              <a:t> is </a:t>
            </a:r>
            <a:r>
              <a:rPr lang="en-US" dirty="0"/>
              <a:t>rare below the age of </a:t>
            </a:r>
            <a:r>
              <a:rPr lang="en-US" dirty="0">
                <a:solidFill>
                  <a:srgbClr val="00B0F0"/>
                </a:solidFill>
              </a:rPr>
              <a:t>20</a:t>
            </a:r>
            <a:r>
              <a:rPr lang="en-US" dirty="0"/>
              <a:t> years. the median age of onset is </a:t>
            </a:r>
            <a:r>
              <a:rPr lang="en-US" dirty="0">
                <a:solidFill>
                  <a:srgbClr val="00B0F0"/>
                </a:solidFill>
              </a:rPr>
              <a:t>50 – 60 </a:t>
            </a:r>
            <a:r>
              <a:rPr lang="en-US" dirty="0"/>
              <a:t>years. </a:t>
            </a:r>
          </a:p>
          <a:p>
            <a:pPr marL="0" indent="0" algn="l" rtl="0">
              <a:buNone/>
            </a:pPr>
            <a:r>
              <a:rPr lang="en-US" dirty="0" smtClean="0"/>
              <a:t>The </a:t>
            </a:r>
            <a:r>
              <a:rPr lang="en-US" dirty="0"/>
              <a:t>incidence is slightly higher in males than in females.</a:t>
            </a:r>
          </a:p>
          <a:p>
            <a:pPr marL="0" indent="0" algn="l" rtl="0">
              <a:buNone/>
            </a:pPr>
            <a:r>
              <a:rPr lang="en-US" dirty="0" smtClean="0"/>
              <a:t>The </a:t>
            </a:r>
            <a:r>
              <a:rPr lang="en-US" dirty="0"/>
              <a:t>risk of developing </a:t>
            </a:r>
            <a:r>
              <a:rPr lang="en-US" b="1" dirty="0">
                <a:solidFill>
                  <a:srgbClr val="FF0000"/>
                </a:solidFill>
              </a:rPr>
              <a:t>CML</a:t>
            </a:r>
            <a:r>
              <a:rPr lang="en-US" dirty="0"/>
              <a:t> is slightly but </a:t>
            </a:r>
            <a:r>
              <a:rPr lang="en-US" dirty="0" smtClean="0"/>
              <a:t>significantly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increased by exposure to high doses of </a:t>
            </a:r>
            <a:r>
              <a:rPr lang="en-US" b="1" dirty="0" smtClean="0">
                <a:solidFill>
                  <a:srgbClr val="FFC000"/>
                </a:solidFill>
              </a:rPr>
              <a:t>irradiation</a:t>
            </a:r>
            <a:r>
              <a:rPr lang="en-US" dirty="0" smtClean="0"/>
              <a:t>.(atomic bomb –irradiation of </a:t>
            </a:r>
            <a:r>
              <a:rPr lang="en-US" dirty="0"/>
              <a:t>ankylosing </a:t>
            </a:r>
            <a:r>
              <a:rPr lang="en-US" dirty="0" smtClean="0"/>
              <a:t> spondylitis </a:t>
            </a:r>
            <a:r>
              <a:rPr lang="en-US" dirty="0"/>
              <a:t>and </a:t>
            </a:r>
            <a:r>
              <a:rPr lang="en-US" dirty="0" smtClean="0"/>
              <a:t>malignant </a:t>
            </a:r>
            <a:r>
              <a:rPr lang="en-US" dirty="0" smtClean="0"/>
              <a:t>diseases)</a:t>
            </a:r>
            <a:endParaRPr lang="en-US" dirty="0"/>
          </a:p>
          <a:p>
            <a:pPr marL="0" indent="0" algn="l" rtl="0">
              <a:buNone/>
            </a:pPr>
            <a:r>
              <a:rPr lang="en-US" b="1" u="sng" dirty="0"/>
              <a:t>in general</a:t>
            </a:r>
            <a:r>
              <a:rPr lang="en-US" dirty="0"/>
              <a:t>, almost all cases must be </a:t>
            </a:r>
            <a:r>
              <a:rPr lang="en-US" dirty="0" smtClean="0"/>
              <a:t>regarded </a:t>
            </a:r>
            <a:r>
              <a:rPr lang="en-US" dirty="0"/>
              <a:t>as sporadic </a:t>
            </a:r>
            <a:r>
              <a:rPr lang="en-US" dirty="0" smtClean="0"/>
              <a:t>without  </a:t>
            </a:r>
            <a:r>
              <a:rPr lang="en-US" dirty="0"/>
              <a:t>identifi able </a:t>
            </a:r>
            <a:r>
              <a:rPr lang="en-US" dirty="0" smtClean="0"/>
              <a:t> predisposing </a:t>
            </a:r>
            <a:r>
              <a:rPr lang="en-US" dirty="0"/>
              <a:t>factors</a:t>
            </a:r>
          </a:p>
          <a:p>
            <a:pPr marL="0" indent="0" algn="l" rtl="0">
              <a:buNone/>
            </a:pPr>
            <a:r>
              <a:rPr lang="en-US" dirty="0"/>
              <a:t>no </a:t>
            </a:r>
            <a:r>
              <a:rPr lang="en-US" dirty="0">
                <a:solidFill>
                  <a:srgbClr val="00B0F0"/>
                </a:solidFill>
              </a:rPr>
              <a:t>familial</a:t>
            </a:r>
            <a:r>
              <a:rPr lang="en-US" dirty="0"/>
              <a:t> </a:t>
            </a:r>
            <a:r>
              <a:rPr lang="en-US" dirty="0" smtClean="0"/>
              <a:t>predisposition,</a:t>
            </a:r>
            <a:r>
              <a:rPr lang="en-US" dirty="0"/>
              <a:t> no </a:t>
            </a:r>
            <a:r>
              <a:rPr lang="en-US" dirty="0" smtClean="0"/>
              <a:t>definite association </a:t>
            </a:r>
            <a:r>
              <a:rPr lang="en-US" dirty="0"/>
              <a:t>with </a:t>
            </a:r>
            <a:r>
              <a:rPr lang="en-US" dirty="0">
                <a:solidFill>
                  <a:srgbClr val="00B0F0"/>
                </a:solidFill>
              </a:rPr>
              <a:t>HLA</a:t>
            </a:r>
            <a:r>
              <a:rPr lang="en-US" dirty="0"/>
              <a:t> </a:t>
            </a:r>
            <a:r>
              <a:rPr lang="en-US" dirty="0" smtClean="0"/>
              <a:t>genotypes,</a:t>
            </a:r>
            <a:r>
              <a:rPr lang="en-US" dirty="0"/>
              <a:t> No </a:t>
            </a:r>
            <a:r>
              <a:rPr lang="en-US" dirty="0">
                <a:solidFill>
                  <a:srgbClr val="00B0F0"/>
                </a:solidFill>
              </a:rPr>
              <a:t>contributory infectious </a:t>
            </a:r>
            <a:r>
              <a:rPr lang="en-US" dirty="0"/>
              <a:t>agent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983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>
                <a:solidFill>
                  <a:srgbClr val="FF0000"/>
                </a:solidFill>
              </a:rPr>
              <a:t>Chronic myeloid leukemia</a:t>
            </a:r>
            <a:endParaRPr lang="ar-SY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70000" lnSpcReduction="20000"/>
          </a:bodyPr>
          <a:lstStyle/>
          <a:p>
            <a:pPr marL="0" indent="0" algn="l" rtl="0">
              <a:buNone/>
            </a:pPr>
            <a:r>
              <a:rPr lang="en-US" b="1" dirty="0">
                <a:solidFill>
                  <a:srgbClr val="0070C0"/>
                </a:solidFill>
              </a:rPr>
              <a:t>Clinically</a:t>
            </a:r>
            <a:r>
              <a:rPr lang="en-US" b="1" dirty="0" smtClean="0">
                <a:solidFill>
                  <a:srgbClr val="0070C0"/>
                </a:solidFill>
              </a:rPr>
              <a:t>,</a:t>
            </a:r>
          </a:p>
          <a:p>
            <a:pPr marL="0" indent="0" algn="l" rtl="0">
              <a:buNone/>
            </a:pPr>
            <a:r>
              <a:rPr lang="en-US" dirty="0" smtClean="0"/>
              <a:t> </a:t>
            </a:r>
            <a:r>
              <a:rPr lang="en-US" b="1" dirty="0">
                <a:solidFill>
                  <a:srgbClr val="FF0000"/>
                </a:solidFill>
              </a:rPr>
              <a:t>CML</a:t>
            </a:r>
            <a:r>
              <a:rPr lang="en-US" dirty="0"/>
              <a:t> </a:t>
            </a:r>
            <a:r>
              <a:rPr lang="en-US" sz="2800" dirty="0"/>
              <a:t>is classically a </a:t>
            </a:r>
            <a:r>
              <a:rPr lang="en-US" sz="2800" dirty="0">
                <a:solidFill>
                  <a:srgbClr val="00B050"/>
                </a:solidFill>
              </a:rPr>
              <a:t>biphasic</a:t>
            </a:r>
            <a:r>
              <a:rPr lang="en-US" sz="2800" dirty="0"/>
              <a:t> or </a:t>
            </a:r>
            <a:r>
              <a:rPr lang="en-US" sz="2800" dirty="0" smtClean="0">
                <a:solidFill>
                  <a:srgbClr val="00B050"/>
                </a:solidFill>
              </a:rPr>
              <a:t>triphasic</a:t>
            </a:r>
            <a:r>
              <a:rPr lang="en-US" sz="2800" dirty="0" smtClean="0"/>
              <a:t> </a:t>
            </a:r>
            <a:r>
              <a:rPr lang="en-US" sz="2800" dirty="0"/>
              <a:t>disease that is usually diagnosed in the </a:t>
            </a:r>
            <a:r>
              <a:rPr lang="en-US" sz="2800" dirty="0" smtClean="0"/>
              <a:t>initial </a:t>
            </a:r>
            <a:r>
              <a:rPr lang="en-US" sz="2800" dirty="0"/>
              <a:t>‘ chronic ’ , ‘ indolent ’ or ‘ stable ’ phase.</a:t>
            </a:r>
            <a:endParaRPr lang="ar-SY" sz="2800" dirty="0"/>
          </a:p>
          <a:p>
            <a:pPr marL="0" indent="0" algn="l" rtl="0">
              <a:buNone/>
            </a:pPr>
            <a:r>
              <a:rPr lang="en-US" sz="2800" dirty="0" smtClean="0"/>
              <a:t>before the diagnosis is established…..</a:t>
            </a:r>
          </a:p>
          <a:p>
            <a:pPr marL="0" indent="0" algn="l" rtl="0">
              <a:buNone/>
            </a:pPr>
            <a:r>
              <a:rPr lang="en-US" sz="2800" dirty="0" smtClean="0"/>
              <a:t> It </a:t>
            </a:r>
            <a:r>
              <a:rPr lang="en-US" sz="2800" dirty="0"/>
              <a:t>could be </a:t>
            </a:r>
            <a:r>
              <a:rPr lang="en-US" sz="2800" dirty="0">
                <a:solidFill>
                  <a:srgbClr val="00B0F0"/>
                </a:solidFill>
              </a:rPr>
              <a:t>5 – 10 </a:t>
            </a:r>
            <a:r>
              <a:rPr lang="en-US" sz="2800" dirty="0"/>
              <a:t>years before the disease becomes clinically </a:t>
            </a:r>
            <a:r>
              <a:rPr lang="en-US" sz="2800" dirty="0" smtClean="0"/>
              <a:t>manifest</a:t>
            </a:r>
          </a:p>
          <a:p>
            <a:pPr marL="0" indent="0" algn="l" rtl="0">
              <a:buNone/>
            </a:pPr>
            <a:r>
              <a:rPr lang="en-US" sz="2800" dirty="0"/>
              <a:t>since the introduction of </a:t>
            </a:r>
            <a:r>
              <a:rPr lang="en-US" sz="2800" b="1" dirty="0">
                <a:solidFill>
                  <a:srgbClr val="00B050"/>
                </a:solidFill>
              </a:rPr>
              <a:t>TKIs</a:t>
            </a:r>
            <a:r>
              <a:rPr lang="en-US" sz="2800" dirty="0"/>
              <a:t> and today the majority of patients</a:t>
            </a:r>
          </a:p>
          <a:p>
            <a:pPr marL="0" indent="0" algn="l" rtl="0">
              <a:buNone/>
            </a:pPr>
            <a:r>
              <a:rPr lang="en-US" sz="2800" dirty="0"/>
              <a:t>may never progress beyond the chronic phase</a:t>
            </a:r>
            <a:r>
              <a:rPr lang="en-US" sz="2800" dirty="0" smtClean="0"/>
              <a:t>.</a:t>
            </a:r>
          </a:p>
          <a:p>
            <a:pPr marL="0" indent="0" algn="l" rtl="0">
              <a:buNone/>
            </a:pPr>
            <a:r>
              <a:rPr lang="en-US" sz="2800" dirty="0"/>
              <a:t>chronic phase used to last about </a:t>
            </a:r>
            <a:r>
              <a:rPr lang="en-US" sz="2800" dirty="0">
                <a:solidFill>
                  <a:srgbClr val="00B0F0"/>
                </a:solidFill>
              </a:rPr>
              <a:t>2 – 7 </a:t>
            </a:r>
            <a:r>
              <a:rPr lang="en-US" sz="2800" dirty="0" smtClean="0"/>
              <a:t>years </a:t>
            </a:r>
            <a:r>
              <a:rPr lang="en-US" sz="2800" dirty="0"/>
              <a:t>for most patients who respond well</a:t>
            </a:r>
          </a:p>
          <a:p>
            <a:pPr marL="0" indent="0" algn="l" rtl="0">
              <a:buNone/>
            </a:pPr>
            <a:r>
              <a:rPr lang="en-US" sz="2800" dirty="0" smtClean="0"/>
              <a:t>to </a:t>
            </a:r>
            <a:r>
              <a:rPr lang="en-US" sz="2800" b="1" dirty="0">
                <a:solidFill>
                  <a:srgbClr val="00B050"/>
                </a:solidFill>
              </a:rPr>
              <a:t>TKIs</a:t>
            </a:r>
            <a:r>
              <a:rPr lang="en-US" sz="2800" dirty="0"/>
              <a:t>, survival is likely to exceed 20 </a:t>
            </a:r>
            <a:r>
              <a:rPr lang="en-US" sz="2800" dirty="0" smtClean="0"/>
              <a:t>years</a:t>
            </a:r>
          </a:p>
          <a:p>
            <a:pPr marL="0" indent="0" algn="l" rtl="0">
              <a:buNone/>
            </a:pPr>
            <a:r>
              <a:rPr lang="en-US" sz="2400" dirty="0">
                <a:solidFill>
                  <a:srgbClr val="00B0F0"/>
                </a:solidFill>
              </a:rPr>
              <a:t>50%</a:t>
            </a:r>
            <a:r>
              <a:rPr lang="en-US" sz="2400" dirty="0"/>
              <a:t> of the patients who fail</a:t>
            </a:r>
          </a:p>
          <a:p>
            <a:pPr marL="0" indent="0" algn="l" rtl="0">
              <a:buNone/>
            </a:pPr>
            <a:r>
              <a:rPr lang="en-US" sz="2400" b="1" dirty="0">
                <a:solidFill>
                  <a:srgbClr val="00B050"/>
                </a:solidFill>
              </a:rPr>
              <a:t>TKI</a:t>
            </a:r>
            <a:r>
              <a:rPr lang="en-US" sz="2400" dirty="0"/>
              <a:t> treatment the chronic phase transforms unpredictably</a:t>
            </a:r>
            <a:endParaRPr lang="en-US" sz="2800" b="1" dirty="0"/>
          </a:p>
          <a:p>
            <a:pPr marL="0" indent="0" algn="l" rtl="0">
              <a:buNone/>
            </a:pPr>
            <a:r>
              <a:rPr lang="en-US" dirty="0"/>
              <a:t>more aggressive </a:t>
            </a:r>
            <a:r>
              <a:rPr lang="en-US" dirty="0" smtClean="0"/>
              <a:t>phase to </a:t>
            </a:r>
            <a:r>
              <a:rPr lang="en-US" dirty="0"/>
              <a:t>as ‘ blastic </a:t>
            </a:r>
            <a:r>
              <a:rPr lang="en-US" dirty="0" smtClean="0"/>
              <a:t>crisis &amp; transformation</a:t>
            </a:r>
          </a:p>
          <a:p>
            <a:pPr marL="0" indent="0" algn="l" rtl="0">
              <a:buNone/>
            </a:pPr>
            <a:r>
              <a:rPr lang="en-US" dirty="0" smtClean="0"/>
              <a:t>Survival 3 </a:t>
            </a:r>
            <a:r>
              <a:rPr lang="en-US" dirty="0"/>
              <a:t>– 9 months.</a:t>
            </a:r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35915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>
                <a:solidFill>
                  <a:srgbClr val="FF0000"/>
                </a:solidFill>
              </a:rPr>
              <a:t>Chronic myeloid leukemia</a:t>
            </a:r>
            <a:endParaRPr lang="ar-SY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Classification</a:t>
            </a:r>
          </a:p>
          <a:p>
            <a:pPr marL="0" indent="0" algn="l" rtl="0">
              <a:buNone/>
            </a:pPr>
            <a:r>
              <a:rPr lang="en-US" sz="2400" dirty="0"/>
              <a:t>Homogeneous disease characterized at diagnosis by:</a:t>
            </a:r>
          </a:p>
          <a:p>
            <a:pPr marL="0" indent="0" algn="l" rtl="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splenomegaly</a:t>
            </a:r>
            <a:r>
              <a:rPr lang="en-US" sz="2400" dirty="0"/>
              <a:t>, </a:t>
            </a:r>
            <a:r>
              <a:rPr lang="en-US" sz="2400" dirty="0" smtClean="0">
                <a:solidFill>
                  <a:srgbClr val="C00000"/>
                </a:solidFill>
              </a:rPr>
              <a:t>leukocytosis</a:t>
            </a:r>
            <a:r>
              <a:rPr lang="en-US" sz="2400" dirty="0" smtClean="0"/>
              <a:t> </a:t>
            </a:r>
            <a:r>
              <a:rPr lang="en-US" sz="2400" dirty="0"/>
              <a:t>and the presence of the </a:t>
            </a:r>
            <a:r>
              <a:rPr lang="en-US" sz="2400" i="1" dirty="0">
                <a:solidFill>
                  <a:srgbClr val="C00000"/>
                </a:solidFill>
              </a:rPr>
              <a:t>BCR – ABL1 </a:t>
            </a:r>
            <a:r>
              <a:rPr lang="en-US" sz="2400" dirty="0"/>
              <a:t>fusion gene in </a:t>
            </a:r>
            <a:r>
              <a:rPr lang="en-US" sz="2400" dirty="0" smtClean="0"/>
              <a:t>all </a:t>
            </a:r>
            <a:r>
              <a:rPr lang="en-US" sz="2400" dirty="0"/>
              <a:t>leukemic </a:t>
            </a:r>
            <a:r>
              <a:rPr lang="en-US" sz="2400" dirty="0" smtClean="0"/>
              <a:t>cells.</a:t>
            </a:r>
          </a:p>
          <a:p>
            <a:pPr marL="0" indent="0" algn="l" rtl="0">
              <a:buNone/>
            </a:pPr>
            <a:r>
              <a:rPr lang="en-US" sz="2400" dirty="0" smtClean="0"/>
              <a:t> </a:t>
            </a:r>
            <a:r>
              <a:rPr lang="en-US" sz="2400" dirty="0"/>
              <a:t>A minority </a:t>
            </a:r>
            <a:r>
              <a:rPr lang="en-US" sz="2400" dirty="0" smtClean="0"/>
              <a:t>of </a:t>
            </a:r>
            <a:r>
              <a:rPr lang="en-US" sz="2400" dirty="0"/>
              <a:t>patients have less typical disease that may be classified as </a:t>
            </a:r>
            <a:r>
              <a:rPr lang="en-US" sz="2400" dirty="0" smtClean="0"/>
              <a:t>atypical </a:t>
            </a:r>
            <a:r>
              <a:rPr lang="en-US" sz="2400" b="1" dirty="0">
                <a:solidFill>
                  <a:srgbClr val="FF0000"/>
                </a:solidFill>
              </a:rPr>
              <a:t>CML</a:t>
            </a:r>
            <a:r>
              <a:rPr lang="en-US" sz="2400" dirty="0"/>
              <a:t>, chronic myelomonocytic leukemia or chronic </a:t>
            </a:r>
            <a:r>
              <a:rPr lang="en-US" sz="2400" dirty="0" smtClean="0"/>
              <a:t>neutrophilic </a:t>
            </a:r>
            <a:r>
              <a:rPr lang="en-US" sz="2400" dirty="0"/>
              <a:t>leukemia (</a:t>
            </a:r>
            <a:r>
              <a:rPr lang="en-US" sz="2400" b="1" dirty="0">
                <a:solidFill>
                  <a:srgbClr val="FF0000"/>
                </a:solidFill>
              </a:rPr>
              <a:t>CNL</a:t>
            </a:r>
            <a:r>
              <a:rPr lang="en-US" sz="2400" dirty="0"/>
              <a:t>).</a:t>
            </a:r>
          </a:p>
          <a:p>
            <a:pPr marL="0" indent="0" algn="l" rtl="0">
              <a:buNone/>
            </a:pPr>
            <a:r>
              <a:rPr lang="en-US" sz="2400" dirty="0"/>
              <a:t>Children may have a disease </a:t>
            </a:r>
            <a:r>
              <a:rPr lang="en-US" sz="2400" dirty="0" smtClean="0"/>
              <a:t>referred </a:t>
            </a:r>
            <a:r>
              <a:rPr lang="en-US" sz="2400" dirty="0"/>
              <a:t>to as juvenile chronic myelomonocytic leukemia.</a:t>
            </a:r>
            <a:endParaRPr lang="ar-SY" sz="2400" dirty="0"/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851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>
                <a:solidFill>
                  <a:srgbClr val="FF0000"/>
                </a:solidFill>
              </a:rPr>
              <a:t>Chronic myeloid leukemia</a:t>
            </a:r>
            <a:endParaRPr lang="ar-SY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4929411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Staging</a:t>
            </a:r>
          </a:p>
          <a:p>
            <a:pPr marL="0" indent="0" algn="l" rtl="0">
              <a:buNone/>
            </a:pPr>
            <a:r>
              <a:rPr lang="en-US" sz="2400" dirty="0" err="1" smtClean="0"/>
              <a:t>Sokal</a:t>
            </a:r>
            <a:r>
              <a:rPr lang="en-US" sz="2400" dirty="0" smtClean="0"/>
              <a:t> </a:t>
            </a:r>
            <a:r>
              <a:rPr lang="en-US" sz="2400" dirty="0"/>
              <a:t>and colleagues in </a:t>
            </a:r>
            <a:r>
              <a:rPr lang="en-US" sz="2400" dirty="0">
                <a:solidFill>
                  <a:srgbClr val="00B0F0"/>
                </a:solidFill>
              </a:rPr>
              <a:t>1984</a:t>
            </a:r>
            <a:r>
              <a:rPr lang="en-US" sz="2400" dirty="0"/>
              <a:t> , is based on a formula that </a:t>
            </a:r>
            <a:r>
              <a:rPr lang="en-US" sz="2400" dirty="0" smtClean="0"/>
              <a:t>takes </a:t>
            </a:r>
            <a:r>
              <a:rPr lang="en-US" sz="2400" dirty="0"/>
              <a:t>account of the patient ’ s age, blast cell percentage, spleen </a:t>
            </a:r>
            <a:r>
              <a:rPr lang="en-US" sz="2400" dirty="0" smtClean="0"/>
              <a:t>size </a:t>
            </a:r>
            <a:r>
              <a:rPr lang="en-US" sz="2400" dirty="0"/>
              <a:t>and platelet count at diagnosis</a:t>
            </a:r>
          </a:p>
          <a:p>
            <a:pPr marL="0" indent="0" algn="l" rtl="0">
              <a:buNone/>
            </a:pPr>
            <a:r>
              <a:rPr lang="en-US" sz="2400" dirty="0"/>
              <a:t>patients who have a low leucocyte doubling </a:t>
            </a:r>
            <a:r>
              <a:rPr lang="en-US" sz="2400" dirty="0" smtClean="0"/>
              <a:t>time </a:t>
            </a:r>
            <a:r>
              <a:rPr lang="en-US" sz="2400" dirty="0"/>
              <a:t>probably survive </a:t>
            </a:r>
            <a:r>
              <a:rPr lang="en-US" sz="2400" dirty="0" smtClean="0"/>
              <a:t>longer </a:t>
            </a:r>
            <a:r>
              <a:rPr lang="en-US" sz="2400" dirty="0"/>
              <a:t>than those with more rapid doubling times.</a:t>
            </a:r>
          </a:p>
          <a:p>
            <a:pPr marL="0" indent="0" algn="l" rtl="0">
              <a:buNone/>
            </a:pPr>
            <a:r>
              <a:rPr lang="en-US" sz="2400" dirty="0" smtClean="0"/>
              <a:t>a </a:t>
            </a:r>
            <a:r>
              <a:rPr lang="en-US" sz="2400" dirty="0"/>
              <a:t>complete cytogenetic response to interferon </a:t>
            </a:r>
            <a:r>
              <a:rPr lang="en-US" sz="2400" dirty="0" smtClean="0"/>
              <a:t>Alfa </a:t>
            </a:r>
            <a:r>
              <a:rPr lang="en-US" sz="2400" dirty="0"/>
              <a:t>or </a:t>
            </a:r>
            <a:r>
              <a:rPr lang="en-US" sz="2400" dirty="0" smtClean="0"/>
              <a:t>rapid </a:t>
            </a:r>
            <a:r>
              <a:rPr lang="en-US" sz="2400" dirty="0"/>
              <a:t>reduction in </a:t>
            </a:r>
            <a:r>
              <a:rPr lang="en-US" sz="2400" b="1" i="1" dirty="0">
                <a:solidFill>
                  <a:srgbClr val="00B050"/>
                </a:solidFill>
              </a:rPr>
              <a:t>BCR – ABL1 </a:t>
            </a:r>
            <a:r>
              <a:rPr lang="en-US" sz="2400" dirty="0"/>
              <a:t>transcript numbers in patients </a:t>
            </a:r>
            <a:r>
              <a:rPr lang="en-US" sz="2400" dirty="0" smtClean="0"/>
              <a:t>starting </a:t>
            </a:r>
            <a:r>
              <a:rPr lang="en-US" sz="2400" dirty="0"/>
              <a:t>treatment with </a:t>
            </a:r>
            <a:r>
              <a:rPr lang="en-US" sz="2400" b="1" dirty="0">
                <a:solidFill>
                  <a:srgbClr val="002060"/>
                </a:solidFill>
              </a:rPr>
              <a:t>imatinib</a:t>
            </a:r>
            <a:r>
              <a:rPr lang="en-US" sz="2400" dirty="0"/>
              <a:t> are both good prognostic factors</a:t>
            </a:r>
          </a:p>
          <a:p>
            <a:pPr marL="0" indent="0" algn="l" rtl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12576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pPr rtl="0"/>
            <a:r>
              <a:rPr lang="en-US" b="1" dirty="0">
                <a:solidFill>
                  <a:srgbClr val="FF0000"/>
                </a:solidFill>
              </a:rPr>
              <a:t>Chronic myeloid leukemia</a:t>
            </a:r>
            <a:endParaRPr lang="ar-SY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852" y="908720"/>
            <a:ext cx="8229600" cy="5576631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Cytogenetics</a:t>
            </a:r>
          </a:p>
          <a:p>
            <a:pPr marL="0" indent="0" algn="l" rtl="0">
              <a:buNone/>
            </a:pPr>
            <a:r>
              <a:rPr lang="en-US" sz="2000" dirty="0"/>
              <a:t>The </a:t>
            </a:r>
            <a:r>
              <a:rPr lang="en-US" sz="2000" dirty="0" smtClean="0"/>
              <a:t>Philadelphia chromosome(</a:t>
            </a:r>
            <a:r>
              <a:rPr lang="en-US" sz="2000" dirty="0">
                <a:solidFill>
                  <a:srgbClr val="00B050"/>
                </a:solidFill>
              </a:rPr>
              <a:t>22q</a:t>
            </a:r>
            <a:r>
              <a:rPr lang="en-US" sz="2000" dirty="0" smtClean="0">
                <a:solidFill>
                  <a:srgbClr val="00B050"/>
                </a:solidFill>
              </a:rPr>
              <a:t>–</a:t>
            </a:r>
            <a:r>
              <a:rPr lang="en-US" sz="2000" dirty="0" smtClean="0"/>
              <a:t>)</a:t>
            </a:r>
            <a:r>
              <a:rPr lang="en-US" sz="2000" dirty="0"/>
              <a:t> acquired </a:t>
            </a:r>
            <a:r>
              <a:rPr lang="en-US" sz="2000" dirty="0" smtClean="0"/>
              <a:t>cytogenetic </a:t>
            </a:r>
            <a:r>
              <a:rPr lang="en-US" sz="2000" dirty="0"/>
              <a:t>abnormality</a:t>
            </a:r>
            <a:endParaRPr lang="ar-SY" sz="2000" dirty="0"/>
          </a:p>
          <a:p>
            <a:pPr marL="0" indent="0" algn="l" rtl="0">
              <a:buNone/>
            </a:pPr>
            <a:r>
              <a:rPr lang="en-US" sz="2000" dirty="0"/>
              <a:t>as t(</a:t>
            </a:r>
            <a:r>
              <a:rPr lang="en-US" sz="2000" dirty="0">
                <a:solidFill>
                  <a:srgbClr val="00B050"/>
                </a:solidFill>
              </a:rPr>
              <a:t>9;22</a:t>
            </a:r>
            <a:r>
              <a:rPr lang="en-US" sz="2000" dirty="0"/>
              <a:t>)(</a:t>
            </a:r>
            <a:r>
              <a:rPr lang="en-US" sz="2000" dirty="0">
                <a:solidFill>
                  <a:srgbClr val="00B050"/>
                </a:solidFill>
              </a:rPr>
              <a:t>q34;q11</a:t>
            </a:r>
            <a:r>
              <a:rPr lang="en-US" sz="2000" dirty="0"/>
              <a:t>) present in all myeloid cell </a:t>
            </a:r>
            <a:r>
              <a:rPr lang="en-US" sz="2000" dirty="0" smtClean="0"/>
              <a:t>lineages </a:t>
            </a:r>
            <a:r>
              <a:rPr lang="en-US" sz="2000" dirty="0"/>
              <a:t>some </a:t>
            </a:r>
            <a:r>
              <a:rPr lang="en-US" sz="2000" b="1" dirty="0">
                <a:solidFill>
                  <a:srgbClr val="00B050"/>
                </a:solidFill>
              </a:rPr>
              <a:t>B</a:t>
            </a:r>
            <a:r>
              <a:rPr lang="en-US" sz="2000" dirty="0"/>
              <a:t> cells</a:t>
            </a:r>
          </a:p>
          <a:p>
            <a:pPr marL="0" indent="0" algn="l" rtl="0">
              <a:buNone/>
            </a:pPr>
            <a:r>
              <a:rPr lang="en-US" sz="2000" dirty="0" smtClean="0"/>
              <a:t>a </a:t>
            </a:r>
            <a:r>
              <a:rPr lang="en-US" sz="2000" dirty="0"/>
              <a:t>very small proportion </a:t>
            </a:r>
            <a:r>
              <a:rPr lang="en-US" sz="2000" dirty="0" smtClean="0"/>
              <a:t>of </a:t>
            </a:r>
            <a:r>
              <a:rPr lang="en-US" sz="2000" dirty="0"/>
              <a:t>T </a:t>
            </a:r>
            <a:r>
              <a:rPr lang="en-US" sz="2000" dirty="0"/>
              <a:t>cells It is found in no other cells of the </a:t>
            </a:r>
            <a:r>
              <a:rPr lang="en-US" sz="2000" dirty="0" smtClean="0"/>
              <a:t>body</a:t>
            </a:r>
            <a:endParaRPr lang="en-US" sz="2000" dirty="0"/>
          </a:p>
        </p:txBody>
      </p:sp>
      <p:pic>
        <p:nvPicPr>
          <p:cNvPr id="4" name="Picture 3" descr="ws_356.tmp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2708920"/>
            <a:ext cx="5616624" cy="4149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594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</TotalTime>
  <Words>1244</Words>
  <Application>Microsoft Office PowerPoint</Application>
  <PresentationFormat>On-screen Show (4:3)</PresentationFormat>
  <Paragraphs>164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Chronic Myeloid Leukemia</vt:lpstr>
      <vt:lpstr>Chronic myeloid leukemia</vt:lpstr>
      <vt:lpstr>Chronic myeloid leukemia</vt:lpstr>
      <vt:lpstr>Chronic myeloid leukemia</vt:lpstr>
      <vt:lpstr>Chronic myeloid leukemia</vt:lpstr>
      <vt:lpstr>Chronic myeloid leukemia</vt:lpstr>
      <vt:lpstr>Chronic myeloid leukemia</vt:lpstr>
      <vt:lpstr>Chronic myeloid leukemia</vt:lpstr>
      <vt:lpstr>Chronic myeloid leukemia</vt:lpstr>
      <vt:lpstr>Chronic myeloid leukemia</vt:lpstr>
      <vt:lpstr>Chronic myeloid leukemia</vt:lpstr>
      <vt:lpstr>Chronic myeloid leukemia</vt:lpstr>
      <vt:lpstr>Chronic myeloid leukemia</vt:lpstr>
      <vt:lpstr>Chronic myeloid leukemia</vt:lpstr>
      <vt:lpstr>Chronic myeloid leukemia</vt:lpstr>
      <vt:lpstr>Chronic myeloid leukemia</vt:lpstr>
      <vt:lpstr>Chronic myeloid leukemia</vt:lpstr>
      <vt:lpstr>Chronic myeloid leukemia</vt:lpstr>
      <vt:lpstr>Chronic myeloid leukemia</vt:lpstr>
      <vt:lpstr> Chronic myeloid leukemia</vt:lpstr>
      <vt:lpstr>Chronic myeloid leukemia</vt:lpstr>
      <vt:lpstr>Allogeneic Stem cell transplantation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dgs</dc:creator>
  <cp:lastModifiedBy>dgs</cp:lastModifiedBy>
  <cp:revision>28</cp:revision>
  <dcterms:created xsi:type="dcterms:W3CDTF">2014-05-20T17:08:03Z</dcterms:created>
  <dcterms:modified xsi:type="dcterms:W3CDTF">2014-05-21T18:35:02Z</dcterms:modified>
</cp:coreProperties>
</file>