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0"/>
  </p:notesMasterIdLst>
  <p:sldIdLst>
    <p:sldId id="256" r:id="rId2"/>
    <p:sldId id="367" r:id="rId3"/>
    <p:sldId id="366" r:id="rId4"/>
    <p:sldId id="257" r:id="rId5"/>
    <p:sldId id="258" r:id="rId6"/>
    <p:sldId id="261" r:id="rId7"/>
    <p:sldId id="271" r:id="rId8"/>
    <p:sldId id="263" r:id="rId9"/>
    <p:sldId id="259" r:id="rId10"/>
    <p:sldId id="260" r:id="rId11"/>
    <p:sldId id="264" r:id="rId12"/>
    <p:sldId id="369" r:id="rId13"/>
    <p:sldId id="268" r:id="rId14"/>
    <p:sldId id="283" r:id="rId15"/>
    <p:sldId id="330" r:id="rId16"/>
    <p:sldId id="328" r:id="rId17"/>
    <p:sldId id="325" r:id="rId18"/>
    <p:sldId id="327" r:id="rId19"/>
    <p:sldId id="321" r:id="rId20"/>
    <p:sldId id="323" r:id="rId21"/>
    <p:sldId id="266" r:id="rId22"/>
    <p:sldId id="324" r:id="rId23"/>
    <p:sldId id="265" r:id="rId24"/>
    <p:sldId id="314" r:id="rId25"/>
    <p:sldId id="331" r:id="rId26"/>
    <p:sldId id="332" r:id="rId27"/>
    <p:sldId id="285" r:id="rId28"/>
    <p:sldId id="310" r:id="rId29"/>
    <p:sldId id="282" r:id="rId30"/>
    <p:sldId id="340" r:id="rId31"/>
    <p:sldId id="342" r:id="rId32"/>
    <p:sldId id="365" r:id="rId33"/>
    <p:sldId id="333" r:id="rId34"/>
    <p:sldId id="322" r:id="rId35"/>
    <p:sldId id="273" r:id="rId36"/>
    <p:sldId id="275" r:id="rId37"/>
    <p:sldId id="267" r:id="rId38"/>
    <p:sldId id="326" r:id="rId39"/>
    <p:sldId id="276" r:id="rId40"/>
    <p:sldId id="320" r:id="rId41"/>
    <p:sldId id="355" r:id="rId42"/>
    <p:sldId id="335" r:id="rId43"/>
    <p:sldId id="334" r:id="rId44"/>
    <p:sldId id="336" r:id="rId45"/>
    <p:sldId id="363" r:id="rId46"/>
    <p:sldId id="279" r:id="rId47"/>
    <p:sldId id="364" r:id="rId48"/>
    <p:sldId id="356" r:id="rId49"/>
    <p:sldId id="337" r:id="rId50"/>
    <p:sldId id="338" r:id="rId51"/>
    <p:sldId id="339" r:id="rId52"/>
    <p:sldId id="360" r:id="rId53"/>
    <p:sldId id="341" r:id="rId54"/>
    <p:sldId id="349" r:id="rId55"/>
    <p:sldId id="344" r:id="rId56"/>
    <p:sldId id="345" r:id="rId57"/>
    <p:sldId id="353" r:id="rId58"/>
    <p:sldId id="371" r:id="rId59"/>
    <p:sldId id="343" r:id="rId60"/>
    <p:sldId id="274" r:id="rId61"/>
    <p:sldId id="278" r:id="rId62"/>
    <p:sldId id="281" r:id="rId63"/>
    <p:sldId id="291" r:id="rId64"/>
    <p:sldId id="292" r:id="rId65"/>
    <p:sldId id="293" r:id="rId66"/>
    <p:sldId id="346" r:id="rId67"/>
    <p:sldId id="319" r:id="rId68"/>
    <p:sldId id="352" r:id="rId69"/>
    <p:sldId id="287" r:id="rId70"/>
    <p:sldId id="350" r:id="rId71"/>
    <p:sldId id="298" r:id="rId72"/>
    <p:sldId id="299" r:id="rId73"/>
    <p:sldId id="300" r:id="rId74"/>
    <p:sldId id="370" r:id="rId75"/>
    <p:sldId id="368" r:id="rId76"/>
    <p:sldId id="359" r:id="rId77"/>
    <p:sldId id="358" r:id="rId78"/>
    <p:sldId id="362" r:id="rId79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539E31B-DA78-4CC2-B900-E11413C7A448}">
          <p14:sldIdLst>
            <p14:sldId id="256"/>
            <p14:sldId id="367"/>
            <p14:sldId id="366"/>
            <p14:sldId id="257"/>
            <p14:sldId id="258"/>
            <p14:sldId id="261"/>
            <p14:sldId id="271"/>
            <p14:sldId id="263"/>
            <p14:sldId id="259"/>
            <p14:sldId id="260"/>
            <p14:sldId id="264"/>
            <p14:sldId id="369"/>
            <p14:sldId id="268"/>
            <p14:sldId id="283"/>
            <p14:sldId id="330"/>
            <p14:sldId id="328"/>
            <p14:sldId id="325"/>
            <p14:sldId id="327"/>
            <p14:sldId id="321"/>
            <p14:sldId id="323"/>
            <p14:sldId id="266"/>
            <p14:sldId id="324"/>
            <p14:sldId id="265"/>
            <p14:sldId id="314"/>
            <p14:sldId id="331"/>
            <p14:sldId id="332"/>
            <p14:sldId id="285"/>
            <p14:sldId id="310"/>
            <p14:sldId id="282"/>
            <p14:sldId id="340"/>
            <p14:sldId id="342"/>
            <p14:sldId id="365"/>
            <p14:sldId id="333"/>
            <p14:sldId id="322"/>
            <p14:sldId id="273"/>
            <p14:sldId id="275"/>
            <p14:sldId id="267"/>
            <p14:sldId id="326"/>
            <p14:sldId id="276"/>
            <p14:sldId id="320"/>
            <p14:sldId id="355"/>
            <p14:sldId id="335"/>
            <p14:sldId id="334"/>
            <p14:sldId id="336"/>
            <p14:sldId id="363"/>
            <p14:sldId id="279"/>
            <p14:sldId id="364"/>
            <p14:sldId id="356"/>
            <p14:sldId id="337"/>
            <p14:sldId id="338"/>
            <p14:sldId id="339"/>
            <p14:sldId id="360"/>
            <p14:sldId id="341"/>
            <p14:sldId id="349"/>
            <p14:sldId id="344"/>
            <p14:sldId id="345"/>
            <p14:sldId id="353"/>
            <p14:sldId id="371"/>
            <p14:sldId id="343"/>
            <p14:sldId id="274"/>
            <p14:sldId id="278"/>
            <p14:sldId id="281"/>
            <p14:sldId id="291"/>
            <p14:sldId id="292"/>
            <p14:sldId id="293"/>
            <p14:sldId id="346"/>
            <p14:sldId id="319"/>
            <p14:sldId id="352"/>
            <p14:sldId id="287"/>
            <p14:sldId id="350"/>
            <p14:sldId id="298"/>
            <p14:sldId id="299"/>
            <p14:sldId id="300"/>
            <p14:sldId id="370"/>
            <p14:sldId id="368"/>
          </p14:sldIdLst>
        </p14:section>
        <p14:section name="مقطع بدون عنوان" id="{79AB9CF4-09FE-48B4-9F59-C3DB9202F0DF}">
          <p14:sldIdLst>
            <p14:sldId id="359"/>
            <p14:sldId id="358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454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6D57B-939B-44A7-808F-C402E6A247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pPr rtl="1"/>
          <a:endParaRPr lang="ar-SA"/>
        </a:p>
      </dgm:t>
    </dgm:pt>
    <dgm:pt modelId="{B4B18135-2E03-47E7-9CE9-739325720C5D}">
      <dgm:prSet phldrT="[نص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en-US" sz="2800" dirty="0" smtClean="0">
              <a:ln>
                <a:noFill/>
              </a:ln>
              <a:solidFill>
                <a:schemeClr val="bg1"/>
              </a:solidFill>
            </a:rPr>
            <a:t>Major </a:t>
          </a:r>
          <a:r>
            <a:rPr lang="en-US" sz="2800" dirty="0" err="1" smtClean="0">
              <a:ln>
                <a:noFill/>
              </a:ln>
              <a:solidFill>
                <a:schemeClr val="bg1"/>
              </a:solidFill>
            </a:rPr>
            <a:t>criterias</a:t>
          </a:r>
          <a:endParaRPr lang="ar-SA" sz="2800" dirty="0">
            <a:ln>
              <a:noFill/>
            </a:ln>
            <a:solidFill>
              <a:schemeClr val="bg1"/>
            </a:solidFill>
          </a:endParaRPr>
        </a:p>
      </dgm:t>
    </dgm:pt>
    <dgm:pt modelId="{9106BD2D-A39B-474B-B153-39EC861126B9}" type="parTrans" cxnId="{78C66EE6-B808-4F57-B7A5-336D8F1D6CA1}">
      <dgm:prSet/>
      <dgm:spPr/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93913C0A-D113-418A-A79D-C19FDF5CB0EA}" type="sibTrans" cxnId="{78C66EE6-B808-4F57-B7A5-336D8F1D6CA1}">
      <dgm:prSet/>
      <dgm:spPr/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21F68BBB-E357-4A39-8D4F-92967053A9C6}">
      <dgm:prSet phldrT="[نص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lang="en-US" sz="2400" dirty="0" err="1" smtClean="0">
              <a:ln>
                <a:noFill/>
              </a:ln>
              <a:solidFill>
                <a:schemeClr val="bg1"/>
              </a:solidFill>
            </a:rPr>
            <a:t>Plasmacytomas</a:t>
          </a:r>
          <a:r>
            <a:rPr lang="en-US" sz="2400" dirty="0" smtClean="0">
              <a:ln>
                <a:noFill/>
              </a:ln>
              <a:solidFill>
                <a:schemeClr val="bg1"/>
              </a:solidFill>
            </a:rPr>
            <a:t> on tissue biopsy</a:t>
          </a:r>
          <a:endParaRPr lang="ar-SA" sz="2400" dirty="0">
            <a:ln>
              <a:noFill/>
            </a:ln>
            <a:solidFill>
              <a:schemeClr val="bg1"/>
            </a:solidFill>
          </a:endParaRPr>
        </a:p>
      </dgm:t>
    </dgm:pt>
    <dgm:pt modelId="{6859F3DD-E10B-4F8C-981E-801C4C291AEB}" type="parTrans" cxnId="{F1DDDAC3-8A13-4444-A1DA-9B7CF90CF84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34152991-EFDD-46C8-8D39-236FEA787278}" type="sibTrans" cxnId="{F1DDDAC3-8A13-4444-A1DA-9B7CF90CF84D}">
      <dgm:prSet/>
      <dgm:spPr/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EEA77C7E-E6FC-403C-89FE-57212C65E7F0}">
      <dgm:prSet phldrT="[نص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lang="en-US" sz="2000" dirty="0" smtClean="0">
              <a:ln>
                <a:noFill/>
              </a:ln>
              <a:solidFill>
                <a:schemeClr val="bg1"/>
              </a:solidFill>
            </a:rPr>
            <a:t>Marrow </a:t>
          </a:r>
          <a:r>
            <a:rPr lang="en-US" sz="2000" dirty="0" err="1" smtClean="0">
              <a:ln>
                <a:noFill/>
              </a:ln>
              <a:solidFill>
                <a:schemeClr val="bg1"/>
              </a:solidFill>
            </a:rPr>
            <a:t>plasmacytosis</a:t>
          </a:r>
          <a:r>
            <a:rPr lang="en-US" sz="2000" dirty="0" smtClean="0">
              <a:ln>
                <a:noFill/>
              </a:ln>
              <a:solidFill>
                <a:schemeClr val="bg1"/>
              </a:solidFill>
            </a:rPr>
            <a:t> with</a:t>
          </a:r>
          <a:r>
            <a:rPr lang="en-US" sz="200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</a:rPr>
            <a:t>&gt;30%plasma cells</a:t>
          </a:r>
          <a:endParaRPr lang="ar-SA" sz="2000" dirty="0">
            <a:ln>
              <a:noFill/>
            </a:ln>
            <a:solidFill>
              <a:schemeClr val="bg1"/>
            </a:solidFill>
          </a:endParaRPr>
        </a:p>
      </dgm:t>
    </dgm:pt>
    <dgm:pt modelId="{E9E78DD7-D467-4E07-A9CD-D6FA2A94289D}" type="parTrans" cxnId="{2D5F1790-C51C-4761-97CC-CE4AA457375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86EAFCAD-5A64-408C-BD26-BED5FAA73056}" type="sibTrans" cxnId="{2D5F1790-C51C-4761-97CC-CE4AA457375A}">
      <dgm:prSet/>
      <dgm:spPr/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96399FD5-F10B-491D-948E-24A5CBB121E5}">
      <dgm:prSet phldrT="[نص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lang="en-US" sz="2000" dirty="0" smtClean="0">
              <a:ln>
                <a:noFill/>
              </a:ln>
              <a:solidFill>
                <a:schemeClr val="bg1"/>
              </a:solidFill>
            </a:rPr>
            <a:t>Monoclonal globulin spike on serum electrophoresis (IgG</a:t>
          </a:r>
          <a:r>
            <a:rPr lang="en-US" sz="200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</a:rPr>
            <a:t>&gt;3.5,or IgA&gt;2,or 1 g of </a:t>
          </a:r>
          <a:r>
            <a:rPr lang="el-GR" sz="200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</a:rPr>
            <a:t>κ</a:t>
          </a:r>
          <a:r>
            <a:rPr lang="en-US" sz="200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</a:rPr>
            <a:t> or</a:t>
          </a:r>
          <a:r>
            <a:rPr lang="el-GR" sz="200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</a:rPr>
            <a:t>λ</a:t>
          </a:r>
          <a:r>
            <a:rPr lang="en-US" sz="2000" dirty="0" smtClean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</a:rPr>
            <a:t> on urine electrophoresis in the absence of amyloidosis</a:t>
          </a:r>
          <a:endParaRPr lang="ar-SA" sz="2000" dirty="0">
            <a:ln>
              <a:noFill/>
            </a:ln>
            <a:solidFill>
              <a:schemeClr val="bg1"/>
            </a:solidFill>
          </a:endParaRPr>
        </a:p>
      </dgm:t>
    </dgm:pt>
    <dgm:pt modelId="{C53BB310-9226-43D0-870A-B034E2CBA403}" type="parTrans" cxnId="{26C18A82-3731-441A-BCB4-00CECED38CE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6352A9A2-1E8B-4DA3-9A89-2121E8C1FA42}" type="sibTrans" cxnId="{26C18A82-3731-441A-BCB4-00CECED38CED}">
      <dgm:prSet/>
      <dgm:spPr/>
      <dgm:t>
        <a:bodyPr/>
        <a:lstStyle/>
        <a:p>
          <a:pPr rtl="1"/>
          <a:endParaRPr lang="ar-SA">
            <a:ln>
              <a:noFill/>
            </a:ln>
          </a:endParaRPr>
        </a:p>
      </dgm:t>
    </dgm:pt>
    <dgm:pt modelId="{4663B982-4755-4E0D-982C-7A1E2AF901FE}" type="pres">
      <dgm:prSet presAssocID="{15D6D57B-939B-44A7-808F-C402E6A247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D30F971-B578-47C1-851E-E7EB9C463289}" type="pres">
      <dgm:prSet presAssocID="{B4B18135-2E03-47E7-9CE9-739325720C5D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225D9FF6-6D87-46A6-BC05-697B9B26EFE0}" type="pres">
      <dgm:prSet presAssocID="{B4B18135-2E03-47E7-9CE9-739325720C5D}" presName="rootComposite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263B6C95-F520-47E6-88B8-AA51B8C192FD}" type="pres">
      <dgm:prSet presAssocID="{B4B18135-2E03-47E7-9CE9-739325720C5D}" presName="rootText1" presStyleLbl="node0" presStyleIdx="0" presStyleCnt="1" custLinFactNeighborX="11430" custLinFactNeighborY="1201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C9BD3BA-A992-40D3-AA06-0ADDE878EB1C}" type="pres">
      <dgm:prSet presAssocID="{B4B18135-2E03-47E7-9CE9-739325720C5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DDB1B89C-49BE-4D77-81C2-C70E196101DA}" type="pres">
      <dgm:prSet presAssocID="{B4B18135-2E03-47E7-9CE9-739325720C5D}" presName="hierChild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95E13C55-DB57-4639-B761-11B70395EBF3}" type="pres">
      <dgm:prSet presAssocID="{6859F3DD-E10B-4F8C-981E-801C4C291AEB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387367A-109B-4120-9749-E5F185380320}" type="pres">
      <dgm:prSet presAssocID="{21F68BBB-E357-4A39-8D4F-92967053A9C6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67BC660A-8F25-40A5-83B5-82EDE7C382FD}" type="pres">
      <dgm:prSet presAssocID="{21F68BBB-E357-4A39-8D4F-92967053A9C6}" presName="roo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8C527ED4-0709-46FB-8F5E-E39E87A85013}" type="pres">
      <dgm:prSet presAssocID="{21F68BBB-E357-4A39-8D4F-92967053A9C6}" presName="rootText" presStyleLbl="node2" presStyleIdx="0" presStyleCnt="2" custLinFactNeighborX="5813" custLinFactNeighborY="-376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734BF7-8053-48CC-B0EB-3396D4BCF8CC}" type="pres">
      <dgm:prSet presAssocID="{21F68BBB-E357-4A39-8D4F-92967053A9C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C457D294-FD99-4E4D-AF99-E6914BF6C675}" type="pres">
      <dgm:prSet presAssocID="{21F68BBB-E357-4A39-8D4F-92967053A9C6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29D9D955-5249-4DB3-BD62-034BBD240CFF}" type="pres">
      <dgm:prSet presAssocID="{21F68BBB-E357-4A39-8D4F-92967053A9C6}" presName="hierChild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9943A402-6E67-4794-B73F-03A6AE1BEDB3}" type="pres">
      <dgm:prSet presAssocID="{E9E78DD7-D467-4E07-A9CD-D6FA2A94289D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60735253-EB2F-4317-BED4-0C967D857CE0}" type="pres">
      <dgm:prSet presAssocID="{EEA77C7E-E6FC-403C-89FE-57212C65E7F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F4DA84E9-2AFE-4BA3-8E05-85E3DFEAB8E6}" type="pres">
      <dgm:prSet presAssocID="{EEA77C7E-E6FC-403C-89FE-57212C65E7F0}" presName="roo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8326E86F-15FB-47DD-A363-A445D5F926FB}" type="pres">
      <dgm:prSet presAssocID="{EEA77C7E-E6FC-403C-89FE-57212C65E7F0}" presName="rootText" presStyleLbl="node2" presStyleIdx="1" presStyleCnt="2" custLinFactNeighborX="17047" custLinFactNeighborY="-376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CA98C26-B59E-4742-B7FD-CB9C7AE56295}" type="pres">
      <dgm:prSet presAssocID="{EEA77C7E-E6FC-403C-89FE-57212C65E7F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2BE8AEB5-CCC5-422E-A7EA-F8CE021B2E10}" type="pres">
      <dgm:prSet presAssocID="{EEA77C7E-E6FC-403C-89FE-57212C65E7F0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7BC635DD-8C22-4FE7-BA6A-0CA70A7D6C20}" type="pres">
      <dgm:prSet presAssocID="{C53BB310-9226-43D0-870A-B034E2CBA403}" presName="Name37" presStyleLbl="parChTrans1D3" presStyleIdx="0" presStyleCnt="1"/>
      <dgm:spPr/>
      <dgm:t>
        <a:bodyPr/>
        <a:lstStyle/>
        <a:p>
          <a:pPr rtl="1"/>
          <a:endParaRPr lang="ar-SA"/>
        </a:p>
      </dgm:t>
    </dgm:pt>
    <dgm:pt modelId="{AFD81297-F468-4C21-8190-4825FB5F5AAF}" type="pres">
      <dgm:prSet presAssocID="{96399FD5-F10B-491D-948E-24A5CBB121E5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6A41BBA9-DD90-4958-9770-1F5FF6ECB2B8}" type="pres">
      <dgm:prSet presAssocID="{96399FD5-F10B-491D-948E-24A5CBB121E5}" presName="roo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89F4D9FF-21F9-47A7-94E4-9729C1755730}" type="pres">
      <dgm:prSet presAssocID="{96399FD5-F10B-491D-948E-24A5CBB121E5}" presName="rootText" presStyleLbl="node3" presStyleIdx="0" presStyleCnt="1" custScaleX="133100" custScaleY="133100" custLinFactNeighborX="-79684" custLinFactNeighborY="-215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7DF306F-2EBA-4EB7-AC08-2F177BCE49CD}" type="pres">
      <dgm:prSet presAssocID="{96399FD5-F10B-491D-948E-24A5CBB121E5}" presName="rootConnector" presStyleLbl="node3" presStyleIdx="0" presStyleCnt="1"/>
      <dgm:spPr/>
      <dgm:t>
        <a:bodyPr/>
        <a:lstStyle/>
        <a:p>
          <a:pPr rtl="1"/>
          <a:endParaRPr lang="ar-SA"/>
        </a:p>
      </dgm:t>
    </dgm:pt>
    <dgm:pt modelId="{8ACAB441-7412-43CB-8D1B-F59312912F74}" type="pres">
      <dgm:prSet presAssocID="{96399FD5-F10B-491D-948E-24A5CBB121E5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73257FC0-092C-49FD-A586-33444A505CF5}" type="pres">
      <dgm:prSet presAssocID="{96399FD5-F10B-491D-948E-24A5CBB121E5}" presName="hierChild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FAA02762-85C7-47D4-9552-0D46E7D206B4}" type="pres">
      <dgm:prSet presAssocID="{EEA77C7E-E6FC-403C-89FE-57212C65E7F0}" presName="hierChild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  <dgm:pt modelId="{578D68F8-E199-4CFD-914E-A83EA7D97F42}" type="pres">
      <dgm:prSet presAssocID="{B4B18135-2E03-47E7-9CE9-739325720C5D}" presName="hierChild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/>
        </a:p>
      </dgm:t>
    </dgm:pt>
  </dgm:ptLst>
  <dgm:cxnLst>
    <dgm:cxn modelId="{E28027AC-C160-4B5C-AAD1-89CDD00F8D54}" type="presOf" srcId="{6859F3DD-E10B-4F8C-981E-801C4C291AEB}" destId="{95E13C55-DB57-4639-B761-11B70395EBF3}" srcOrd="0" destOrd="0" presId="urn:microsoft.com/office/officeart/2005/8/layout/orgChart1"/>
    <dgm:cxn modelId="{474E287D-A816-4F3C-B1A6-FA2055C3CF51}" type="presOf" srcId="{B4B18135-2E03-47E7-9CE9-739325720C5D}" destId="{AC9BD3BA-A992-40D3-AA06-0ADDE878EB1C}" srcOrd="1" destOrd="0" presId="urn:microsoft.com/office/officeart/2005/8/layout/orgChart1"/>
    <dgm:cxn modelId="{A35A7ED4-95AC-4F88-8587-E5F6CD621AA1}" type="presOf" srcId="{EEA77C7E-E6FC-403C-89FE-57212C65E7F0}" destId="{8326E86F-15FB-47DD-A363-A445D5F926FB}" srcOrd="0" destOrd="0" presId="urn:microsoft.com/office/officeart/2005/8/layout/orgChart1"/>
    <dgm:cxn modelId="{F1DDDAC3-8A13-4444-A1DA-9B7CF90CF84D}" srcId="{B4B18135-2E03-47E7-9CE9-739325720C5D}" destId="{21F68BBB-E357-4A39-8D4F-92967053A9C6}" srcOrd="0" destOrd="0" parTransId="{6859F3DD-E10B-4F8C-981E-801C4C291AEB}" sibTransId="{34152991-EFDD-46C8-8D39-236FEA787278}"/>
    <dgm:cxn modelId="{1268FC70-B2EA-4707-9402-EF9D0B535AE1}" type="presOf" srcId="{21F68BBB-E357-4A39-8D4F-92967053A9C6}" destId="{8C527ED4-0709-46FB-8F5E-E39E87A85013}" srcOrd="0" destOrd="0" presId="urn:microsoft.com/office/officeart/2005/8/layout/orgChart1"/>
    <dgm:cxn modelId="{78C66EE6-B808-4F57-B7A5-336D8F1D6CA1}" srcId="{15D6D57B-939B-44A7-808F-C402E6A247B0}" destId="{B4B18135-2E03-47E7-9CE9-739325720C5D}" srcOrd="0" destOrd="0" parTransId="{9106BD2D-A39B-474B-B153-39EC861126B9}" sibTransId="{93913C0A-D113-418A-A79D-C19FDF5CB0EA}"/>
    <dgm:cxn modelId="{B206972C-10B7-4DC0-94DD-57E708B9BFFD}" type="presOf" srcId="{96399FD5-F10B-491D-948E-24A5CBB121E5}" destId="{89F4D9FF-21F9-47A7-94E4-9729C1755730}" srcOrd="0" destOrd="0" presId="urn:microsoft.com/office/officeart/2005/8/layout/orgChart1"/>
    <dgm:cxn modelId="{26C18A82-3731-441A-BCB4-00CECED38CED}" srcId="{EEA77C7E-E6FC-403C-89FE-57212C65E7F0}" destId="{96399FD5-F10B-491D-948E-24A5CBB121E5}" srcOrd="0" destOrd="0" parTransId="{C53BB310-9226-43D0-870A-B034E2CBA403}" sibTransId="{6352A9A2-1E8B-4DA3-9A89-2121E8C1FA42}"/>
    <dgm:cxn modelId="{47284E45-C140-4C08-B3B3-AA6B69C316C3}" type="presOf" srcId="{96399FD5-F10B-491D-948E-24A5CBB121E5}" destId="{F7DF306F-2EBA-4EB7-AC08-2F177BCE49CD}" srcOrd="1" destOrd="0" presId="urn:microsoft.com/office/officeart/2005/8/layout/orgChart1"/>
    <dgm:cxn modelId="{A202DF7C-F8D4-44E6-A475-166BE5C1F848}" type="presOf" srcId="{B4B18135-2E03-47E7-9CE9-739325720C5D}" destId="{263B6C95-F520-47E6-88B8-AA51B8C192FD}" srcOrd="0" destOrd="0" presId="urn:microsoft.com/office/officeart/2005/8/layout/orgChart1"/>
    <dgm:cxn modelId="{B9D34FAD-A4B5-4ED0-8E27-5C738FEEED26}" type="presOf" srcId="{C53BB310-9226-43D0-870A-B034E2CBA403}" destId="{7BC635DD-8C22-4FE7-BA6A-0CA70A7D6C20}" srcOrd="0" destOrd="0" presId="urn:microsoft.com/office/officeart/2005/8/layout/orgChart1"/>
    <dgm:cxn modelId="{7C09EA4A-5C00-4F7A-A00B-79DBBE6D03C3}" type="presOf" srcId="{15D6D57B-939B-44A7-808F-C402E6A247B0}" destId="{4663B982-4755-4E0D-982C-7A1E2AF901FE}" srcOrd="0" destOrd="0" presId="urn:microsoft.com/office/officeart/2005/8/layout/orgChart1"/>
    <dgm:cxn modelId="{2D5F1790-C51C-4761-97CC-CE4AA457375A}" srcId="{B4B18135-2E03-47E7-9CE9-739325720C5D}" destId="{EEA77C7E-E6FC-403C-89FE-57212C65E7F0}" srcOrd="1" destOrd="0" parTransId="{E9E78DD7-D467-4E07-A9CD-D6FA2A94289D}" sibTransId="{86EAFCAD-5A64-408C-BD26-BED5FAA73056}"/>
    <dgm:cxn modelId="{D7D9E993-79C3-4020-AA12-A4FA32048833}" type="presOf" srcId="{EEA77C7E-E6FC-403C-89FE-57212C65E7F0}" destId="{FCA98C26-B59E-4742-B7FD-CB9C7AE56295}" srcOrd="1" destOrd="0" presId="urn:microsoft.com/office/officeart/2005/8/layout/orgChart1"/>
    <dgm:cxn modelId="{A321DEEA-80F4-4596-8E08-BC3425C4CE35}" type="presOf" srcId="{E9E78DD7-D467-4E07-A9CD-D6FA2A94289D}" destId="{9943A402-6E67-4794-B73F-03A6AE1BEDB3}" srcOrd="0" destOrd="0" presId="urn:microsoft.com/office/officeart/2005/8/layout/orgChart1"/>
    <dgm:cxn modelId="{F7735153-A368-44BF-AE32-267167795DB1}" type="presOf" srcId="{21F68BBB-E357-4A39-8D4F-92967053A9C6}" destId="{23734BF7-8053-48CC-B0EB-3396D4BCF8CC}" srcOrd="1" destOrd="0" presId="urn:microsoft.com/office/officeart/2005/8/layout/orgChart1"/>
    <dgm:cxn modelId="{8C278054-0DD3-44CD-AC63-EDBF8930B176}" type="presParOf" srcId="{4663B982-4755-4E0D-982C-7A1E2AF901FE}" destId="{7D30F971-B578-47C1-851E-E7EB9C463289}" srcOrd="0" destOrd="0" presId="urn:microsoft.com/office/officeart/2005/8/layout/orgChart1"/>
    <dgm:cxn modelId="{9C863020-86BF-4694-AE9B-7BFBF5031BAA}" type="presParOf" srcId="{7D30F971-B578-47C1-851E-E7EB9C463289}" destId="{225D9FF6-6D87-46A6-BC05-697B9B26EFE0}" srcOrd="0" destOrd="0" presId="urn:microsoft.com/office/officeart/2005/8/layout/orgChart1"/>
    <dgm:cxn modelId="{37C2B0D9-DAAE-482A-94DC-2AB6005219AE}" type="presParOf" srcId="{225D9FF6-6D87-46A6-BC05-697B9B26EFE0}" destId="{263B6C95-F520-47E6-88B8-AA51B8C192FD}" srcOrd="0" destOrd="0" presId="urn:microsoft.com/office/officeart/2005/8/layout/orgChart1"/>
    <dgm:cxn modelId="{D4FF8F92-9BBB-44C8-9174-1E83F0B3028F}" type="presParOf" srcId="{225D9FF6-6D87-46A6-BC05-697B9B26EFE0}" destId="{AC9BD3BA-A992-40D3-AA06-0ADDE878EB1C}" srcOrd="1" destOrd="0" presId="urn:microsoft.com/office/officeart/2005/8/layout/orgChart1"/>
    <dgm:cxn modelId="{57AB240A-7BC7-48A9-BC5A-60ECF66AC19E}" type="presParOf" srcId="{7D30F971-B578-47C1-851E-E7EB9C463289}" destId="{DDB1B89C-49BE-4D77-81C2-C70E196101DA}" srcOrd="1" destOrd="0" presId="urn:microsoft.com/office/officeart/2005/8/layout/orgChart1"/>
    <dgm:cxn modelId="{5648ECAF-6871-44B9-BC1F-364B23351129}" type="presParOf" srcId="{DDB1B89C-49BE-4D77-81C2-C70E196101DA}" destId="{95E13C55-DB57-4639-B761-11B70395EBF3}" srcOrd="0" destOrd="0" presId="urn:microsoft.com/office/officeart/2005/8/layout/orgChart1"/>
    <dgm:cxn modelId="{256523A1-A5B4-44F4-AE1D-1E16524643EB}" type="presParOf" srcId="{DDB1B89C-49BE-4D77-81C2-C70E196101DA}" destId="{E387367A-109B-4120-9749-E5F185380320}" srcOrd="1" destOrd="0" presId="urn:microsoft.com/office/officeart/2005/8/layout/orgChart1"/>
    <dgm:cxn modelId="{72B889D8-0456-4C0A-AF93-47DCCA93ED31}" type="presParOf" srcId="{E387367A-109B-4120-9749-E5F185380320}" destId="{67BC660A-8F25-40A5-83B5-82EDE7C382FD}" srcOrd="0" destOrd="0" presId="urn:microsoft.com/office/officeart/2005/8/layout/orgChart1"/>
    <dgm:cxn modelId="{FB37634F-B1E8-4532-B95E-C2330F80392C}" type="presParOf" srcId="{67BC660A-8F25-40A5-83B5-82EDE7C382FD}" destId="{8C527ED4-0709-46FB-8F5E-E39E87A85013}" srcOrd="0" destOrd="0" presId="urn:microsoft.com/office/officeart/2005/8/layout/orgChart1"/>
    <dgm:cxn modelId="{D2647143-732F-4B13-B82B-72FD3F70556A}" type="presParOf" srcId="{67BC660A-8F25-40A5-83B5-82EDE7C382FD}" destId="{23734BF7-8053-48CC-B0EB-3396D4BCF8CC}" srcOrd="1" destOrd="0" presId="urn:microsoft.com/office/officeart/2005/8/layout/orgChart1"/>
    <dgm:cxn modelId="{0A5D3A31-527C-4723-9507-CAD332056B8D}" type="presParOf" srcId="{E387367A-109B-4120-9749-E5F185380320}" destId="{C457D294-FD99-4E4D-AF99-E6914BF6C675}" srcOrd="1" destOrd="0" presId="urn:microsoft.com/office/officeart/2005/8/layout/orgChart1"/>
    <dgm:cxn modelId="{A9C3B9C3-118F-4606-8837-952B518BCFA7}" type="presParOf" srcId="{E387367A-109B-4120-9749-E5F185380320}" destId="{29D9D955-5249-4DB3-BD62-034BBD240CFF}" srcOrd="2" destOrd="0" presId="urn:microsoft.com/office/officeart/2005/8/layout/orgChart1"/>
    <dgm:cxn modelId="{E50CF600-E4DA-4CD6-B66B-6E8AC9E96EC2}" type="presParOf" srcId="{DDB1B89C-49BE-4D77-81C2-C70E196101DA}" destId="{9943A402-6E67-4794-B73F-03A6AE1BEDB3}" srcOrd="2" destOrd="0" presId="urn:microsoft.com/office/officeart/2005/8/layout/orgChart1"/>
    <dgm:cxn modelId="{A88FB26E-F114-4A0A-821E-8B9F32744E47}" type="presParOf" srcId="{DDB1B89C-49BE-4D77-81C2-C70E196101DA}" destId="{60735253-EB2F-4317-BED4-0C967D857CE0}" srcOrd="3" destOrd="0" presId="urn:microsoft.com/office/officeart/2005/8/layout/orgChart1"/>
    <dgm:cxn modelId="{1F1CDB5A-90F5-40E8-97E7-2EAF70D8502D}" type="presParOf" srcId="{60735253-EB2F-4317-BED4-0C967D857CE0}" destId="{F4DA84E9-2AFE-4BA3-8E05-85E3DFEAB8E6}" srcOrd="0" destOrd="0" presId="urn:microsoft.com/office/officeart/2005/8/layout/orgChart1"/>
    <dgm:cxn modelId="{8974233F-2D02-47A8-9E42-19F7681A6635}" type="presParOf" srcId="{F4DA84E9-2AFE-4BA3-8E05-85E3DFEAB8E6}" destId="{8326E86F-15FB-47DD-A363-A445D5F926FB}" srcOrd="0" destOrd="0" presId="urn:microsoft.com/office/officeart/2005/8/layout/orgChart1"/>
    <dgm:cxn modelId="{DD528145-4670-4C3A-AB1B-12DBD717458A}" type="presParOf" srcId="{F4DA84E9-2AFE-4BA3-8E05-85E3DFEAB8E6}" destId="{FCA98C26-B59E-4742-B7FD-CB9C7AE56295}" srcOrd="1" destOrd="0" presId="urn:microsoft.com/office/officeart/2005/8/layout/orgChart1"/>
    <dgm:cxn modelId="{C225FBAD-340E-45BA-9838-7875C4287AE2}" type="presParOf" srcId="{60735253-EB2F-4317-BED4-0C967D857CE0}" destId="{2BE8AEB5-CCC5-422E-A7EA-F8CE021B2E10}" srcOrd="1" destOrd="0" presId="urn:microsoft.com/office/officeart/2005/8/layout/orgChart1"/>
    <dgm:cxn modelId="{9C62F5E9-ECAA-47F5-B75C-808C7C53E2AE}" type="presParOf" srcId="{2BE8AEB5-CCC5-422E-A7EA-F8CE021B2E10}" destId="{7BC635DD-8C22-4FE7-BA6A-0CA70A7D6C20}" srcOrd="0" destOrd="0" presId="urn:microsoft.com/office/officeart/2005/8/layout/orgChart1"/>
    <dgm:cxn modelId="{166EADE2-77CF-49A5-9ED7-B603B9E8EE14}" type="presParOf" srcId="{2BE8AEB5-CCC5-422E-A7EA-F8CE021B2E10}" destId="{AFD81297-F468-4C21-8190-4825FB5F5AAF}" srcOrd="1" destOrd="0" presId="urn:microsoft.com/office/officeart/2005/8/layout/orgChart1"/>
    <dgm:cxn modelId="{35F33597-3F8A-42B0-A212-89F73166CC5E}" type="presParOf" srcId="{AFD81297-F468-4C21-8190-4825FB5F5AAF}" destId="{6A41BBA9-DD90-4958-9770-1F5FF6ECB2B8}" srcOrd="0" destOrd="0" presId="urn:microsoft.com/office/officeart/2005/8/layout/orgChart1"/>
    <dgm:cxn modelId="{862700C1-1E58-4BED-B906-EC6F4EB42BA9}" type="presParOf" srcId="{6A41BBA9-DD90-4958-9770-1F5FF6ECB2B8}" destId="{89F4D9FF-21F9-47A7-94E4-9729C1755730}" srcOrd="0" destOrd="0" presId="urn:microsoft.com/office/officeart/2005/8/layout/orgChart1"/>
    <dgm:cxn modelId="{74669A6F-28E1-47C1-89B7-D23B82FFFDFC}" type="presParOf" srcId="{6A41BBA9-DD90-4958-9770-1F5FF6ECB2B8}" destId="{F7DF306F-2EBA-4EB7-AC08-2F177BCE49CD}" srcOrd="1" destOrd="0" presId="urn:microsoft.com/office/officeart/2005/8/layout/orgChart1"/>
    <dgm:cxn modelId="{7B8FC921-D64B-405E-99C1-6AAF7F6B9DC5}" type="presParOf" srcId="{AFD81297-F468-4C21-8190-4825FB5F5AAF}" destId="{8ACAB441-7412-43CB-8D1B-F59312912F74}" srcOrd="1" destOrd="0" presId="urn:microsoft.com/office/officeart/2005/8/layout/orgChart1"/>
    <dgm:cxn modelId="{9BE82907-2E1F-49D4-9DC4-DAB5D47F5B19}" type="presParOf" srcId="{AFD81297-F468-4C21-8190-4825FB5F5AAF}" destId="{73257FC0-092C-49FD-A586-33444A505CF5}" srcOrd="2" destOrd="0" presId="urn:microsoft.com/office/officeart/2005/8/layout/orgChart1"/>
    <dgm:cxn modelId="{49F2DD8A-5617-4E48-A087-3E31110052E2}" type="presParOf" srcId="{60735253-EB2F-4317-BED4-0C967D857CE0}" destId="{FAA02762-85C7-47D4-9552-0D46E7D206B4}" srcOrd="2" destOrd="0" presId="urn:microsoft.com/office/officeart/2005/8/layout/orgChart1"/>
    <dgm:cxn modelId="{087C661E-0498-45F2-B7DA-68BC51E65E2B}" type="presParOf" srcId="{7D30F971-B578-47C1-851E-E7EB9C463289}" destId="{578D68F8-E199-4CFD-914E-A83EA7D97F4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ED5B0-96C3-432B-81EF-4DC224024D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pPr rtl="1"/>
          <a:endParaRPr lang="ar-SA"/>
        </a:p>
      </dgm:t>
    </dgm:pt>
    <dgm:pt modelId="{671B9CB5-1DED-4D5F-9064-7ACAC9338C99}">
      <dgm:prSet phldrT="[نص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en-US" sz="2800" dirty="0" smtClean="0">
              <a:solidFill>
                <a:schemeClr val="bg1"/>
              </a:solidFill>
            </a:rPr>
            <a:t>Minor </a:t>
          </a:r>
          <a:r>
            <a:rPr lang="en-US" sz="2800" dirty="0" err="1" smtClean="0">
              <a:solidFill>
                <a:schemeClr val="bg1"/>
              </a:solidFill>
            </a:rPr>
            <a:t>criterias</a:t>
          </a:r>
          <a:endParaRPr lang="ar-SA" sz="2800" dirty="0">
            <a:solidFill>
              <a:schemeClr val="bg1"/>
            </a:solidFill>
          </a:endParaRPr>
        </a:p>
      </dgm:t>
    </dgm:pt>
    <dgm:pt modelId="{B06C1E95-129D-4CC5-83C3-0DAD9C7BC903}" type="parTrans" cxnId="{628CB41B-6A24-44E7-BCE8-9D99E98BE29C}">
      <dgm:prSet/>
      <dgm:spPr/>
      <dgm:t>
        <a:bodyPr/>
        <a:lstStyle/>
        <a:p>
          <a:pPr rtl="1"/>
          <a:endParaRPr lang="ar-SA"/>
        </a:p>
      </dgm:t>
    </dgm:pt>
    <dgm:pt modelId="{5B8E33A1-6F00-44C1-BA60-ADEE10F8FEDB}" type="sibTrans" cxnId="{628CB41B-6A24-44E7-BCE8-9D99E98BE29C}">
      <dgm:prSet/>
      <dgm:spPr/>
      <dgm:t>
        <a:bodyPr/>
        <a:lstStyle/>
        <a:p>
          <a:pPr rtl="1"/>
          <a:endParaRPr lang="ar-SA"/>
        </a:p>
      </dgm:t>
    </dgm:pt>
    <dgm:pt modelId="{3646C6B0-9557-4CB8-9642-F33F96A1E8F7}">
      <dgm:prSet phldrT="[نص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en-US" sz="2000" dirty="0" smtClean="0">
              <a:solidFill>
                <a:schemeClr val="bg1"/>
              </a:solidFill>
            </a:rPr>
            <a:t>Lytic bone lesions</a:t>
          </a:r>
          <a:endParaRPr lang="ar-SA" sz="2000" dirty="0">
            <a:solidFill>
              <a:schemeClr val="bg1"/>
            </a:solidFill>
          </a:endParaRPr>
        </a:p>
      </dgm:t>
    </dgm:pt>
    <dgm:pt modelId="{50FBD1D7-9BFE-46F0-A570-22F430576BA5}" type="parTrans" cxnId="{CDF8A6FE-EEC4-4E33-BE69-8A424145D1D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90B34831-D8AC-4266-97CD-F96B7BE23B59}" type="sibTrans" cxnId="{CDF8A6FE-EEC4-4E33-BE69-8A424145D1DE}">
      <dgm:prSet/>
      <dgm:spPr/>
      <dgm:t>
        <a:bodyPr/>
        <a:lstStyle/>
        <a:p>
          <a:pPr rtl="1"/>
          <a:endParaRPr lang="ar-SA"/>
        </a:p>
      </dgm:t>
    </dgm:pt>
    <dgm:pt modelId="{2141D97E-8CE6-4C1B-B38F-6269A6691F1F}">
      <dgm:prSet phldrT="[نص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en-US" sz="1800" dirty="0" smtClean="0">
              <a:solidFill>
                <a:schemeClr val="bg1"/>
              </a:solidFill>
            </a:rPr>
            <a:t>Normal </a:t>
          </a:r>
          <a:r>
            <a:rPr lang="en-US" sz="1800" dirty="0" err="1" smtClean="0">
              <a:solidFill>
                <a:schemeClr val="bg1"/>
              </a:solidFill>
            </a:rPr>
            <a:t>IgM</a:t>
          </a:r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&lt;0.05, IgA&lt;0.1, or IgG&lt;0.6.</a:t>
          </a:r>
          <a:endParaRPr lang="ar-SA" sz="1800" dirty="0">
            <a:solidFill>
              <a:schemeClr val="bg1"/>
            </a:solidFill>
          </a:endParaRPr>
        </a:p>
      </dgm:t>
    </dgm:pt>
    <dgm:pt modelId="{E1B342FB-2549-43D6-93B8-24CC3ECFD0DD}" type="parTrans" cxnId="{515FB228-260C-42CD-A9A6-E52CE0BE33E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CFEA2DF9-4458-4C9A-AB46-EE31E66D19CF}" type="sibTrans" cxnId="{515FB228-260C-42CD-A9A6-E52CE0BE33E2}">
      <dgm:prSet/>
      <dgm:spPr/>
      <dgm:t>
        <a:bodyPr/>
        <a:lstStyle/>
        <a:p>
          <a:pPr rtl="1"/>
          <a:endParaRPr lang="ar-SA"/>
        </a:p>
      </dgm:t>
    </dgm:pt>
    <dgm:pt modelId="{83E0247E-1078-41CD-A32A-CAD2037CAEBE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en-US" sz="1600" dirty="0" smtClean="0">
              <a:ln>
                <a:noFill/>
              </a:ln>
              <a:solidFill>
                <a:schemeClr val="bg1"/>
              </a:solidFill>
            </a:rPr>
            <a:t>Monoclonal globulin spike present but less than the levels defined above </a:t>
          </a:r>
          <a:endParaRPr lang="ar-SA" sz="1600" dirty="0"/>
        </a:p>
      </dgm:t>
    </dgm:pt>
    <dgm:pt modelId="{8CA54089-EBE9-4401-9E32-D8F345033630}" type="parTrans" cxnId="{48075AFC-0D20-49B8-8720-9219B8667F5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0A909A62-5F8D-43BA-95FA-5506288D7F09}" type="sibTrans" cxnId="{48075AFC-0D20-49B8-8720-9219B8667F55}">
      <dgm:prSet/>
      <dgm:spPr/>
      <dgm:t>
        <a:bodyPr/>
        <a:lstStyle/>
        <a:p>
          <a:pPr rtl="1"/>
          <a:endParaRPr lang="ar-SA"/>
        </a:p>
      </dgm:t>
    </dgm:pt>
    <dgm:pt modelId="{A5CA2654-1863-4A00-BD5C-E75137A8A271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en-US" sz="2000" dirty="0" smtClean="0">
              <a:solidFill>
                <a:schemeClr val="bg1"/>
              </a:solidFill>
            </a:rPr>
            <a:t>Marrow plasmacytosis10-30% </a:t>
          </a:r>
          <a:endParaRPr lang="ar-SA" sz="2000" dirty="0">
            <a:solidFill>
              <a:schemeClr val="bg1"/>
            </a:solidFill>
          </a:endParaRPr>
        </a:p>
      </dgm:t>
    </dgm:pt>
    <dgm:pt modelId="{9E48087E-29E7-4682-AC42-B373AA8F536F}" type="parTrans" cxnId="{013FDE27-FCFC-44E9-B849-EB3095B80C1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3F6146E2-1366-4BE0-9709-15A9988EBD92}" type="sibTrans" cxnId="{013FDE27-FCFC-44E9-B849-EB3095B80C13}">
      <dgm:prSet/>
      <dgm:spPr/>
      <dgm:t>
        <a:bodyPr/>
        <a:lstStyle/>
        <a:p>
          <a:pPr rtl="1"/>
          <a:endParaRPr lang="ar-SA"/>
        </a:p>
      </dgm:t>
    </dgm:pt>
    <dgm:pt modelId="{08D65E2A-025E-4A01-9C60-39DA716A5073}" type="pres">
      <dgm:prSet presAssocID="{ABEED5B0-96C3-432B-81EF-4DC224024D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F9C3F015-FC0C-4F87-B346-86BD851EF06A}" type="pres">
      <dgm:prSet presAssocID="{671B9CB5-1DED-4D5F-9064-7ACAC9338C99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E2722BEF-A24D-4116-80DC-07EB0749ED5B}" type="pres">
      <dgm:prSet presAssocID="{671B9CB5-1DED-4D5F-9064-7ACAC9338C99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9A71F21D-04FF-4B40-9A8E-7E94E6C54FD7}" type="pres">
      <dgm:prSet presAssocID="{671B9CB5-1DED-4D5F-9064-7ACAC9338C99}" presName="rootText1" presStyleLbl="node0" presStyleIdx="0" presStyleCnt="1" custScaleX="133100" custScaleY="133100" custLinFactNeighborX="10065" custLinFactNeighborY="160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FA4B5724-68EB-4637-BF09-00653913A97D}" type="pres">
      <dgm:prSet presAssocID="{671B9CB5-1DED-4D5F-9064-7ACAC9338C9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0A148CFA-B077-4985-8988-E7B2FACE7E29}" type="pres">
      <dgm:prSet presAssocID="{671B9CB5-1DED-4D5F-9064-7ACAC9338C99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AD7F92D8-789A-4AEA-87B4-58D920537642}" type="pres">
      <dgm:prSet presAssocID="{9E48087E-29E7-4682-AC42-B373AA8F536F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A4FF871-777D-42A0-8F3C-A132221BA28E}" type="pres">
      <dgm:prSet presAssocID="{A5CA2654-1863-4A00-BD5C-E75137A8A271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F2E33B1B-4F6C-45FC-B934-7A46DE1695B6}" type="pres">
      <dgm:prSet presAssocID="{A5CA2654-1863-4A00-BD5C-E75137A8A271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4598DB8C-6556-4119-AC8C-582787E83D98}" type="pres">
      <dgm:prSet presAssocID="{A5CA2654-1863-4A00-BD5C-E75137A8A271}" presName="rootText" presStyleLbl="node2" presStyleIdx="0" presStyleCnt="2" custScaleX="121000" custScaleY="121000" custLinFactNeighborX="31046" custLinFactNeighborY="-6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27BE879-D307-4C90-B6A1-55CB12F728B3}" type="pres">
      <dgm:prSet presAssocID="{A5CA2654-1863-4A00-BD5C-E75137A8A271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4595FC7E-6D9C-416F-8144-412A7A839893}" type="pres">
      <dgm:prSet presAssocID="{A5CA2654-1863-4A00-BD5C-E75137A8A271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F69AD20D-BD18-4C4D-AC7B-620686BA0246}" type="pres">
      <dgm:prSet presAssocID="{8CA54089-EBE9-4401-9E32-D8F345033630}" presName="Name3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E73AFF37-1E51-4422-BB8C-E54FE5098EB6}" type="pres">
      <dgm:prSet presAssocID="{83E0247E-1078-41CD-A32A-CAD2037CAEB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26752D5C-2E24-462E-8215-B75384F9B1D5}" type="pres">
      <dgm:prSet presAssocID="{83E0247E-1078-41CD-A32A-CAD2037CAEBE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7C60DA47-3F22-4292-8648-C2137B1C6572}" type="pres">
      <dgm:prSet presAssocID="{83E0247E-1078-41CD-A32A-CAD2037CAEBE}" presName="rootText" presStyleLbl="node3" presStyleIdx="0" presStyleCnt="2" custScaleX="133100" custScaleY="133100" custLinFactNeighborX="-8004" custLinFactNeighborY="-1761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1826ADE-AA15-4ABC-B928-10EBBBA9BE3E}" type="pres">
      <dgm:prSet presAssocID="{83E0247E-1078-41CD-A32A-CAD2037CAEBE}" presName="rootConnector" presStyleLbl="node3" presStyleIdx="0" presStyleCnt="2"/>
      <dgm:spPr/>
      <dgm:t>
        <a:bodyPr/>
        <a:lstStyle/>
        <a:p>
          <a:pPr rtl="1"/>
          <a:endParaRPr lang="ar-SA"/>
        </a:p>
      </dgm:t>
    </dgm:pt>
    <dgm:pt modelId="{B32584F0-AB77-4406-9D97-8C22550547D0}" type="pres">
      <dgm:prSet presAssocID="{83E0247E-1078-41CD-A32A-CAD2037CAEBE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46EA01EA-DF48-436B-8550-F48F13554B31}" type="pres">
      <dgm:prSet presAssocID="{83E0247E-1078-41CD-A32A-CAD2037CAEBE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1F41FCE6-7414-448E-BDB8-2BD820133EED}" type="pres">
      <dgm:prSet presAssocID="{A5CA2654-1863-4A00-BD5C-E75137A8A271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EA310B5A-73AF-494E-829B-C980E1F89B42}" type="pres">
      <dgm:prSet presAssocID="{50FBD1D7-9BFE-46F0-A570-22F430576BA5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0598C55B-2D6F-4AE4-98FE-7BB9E89F1897}" type="pres">
      <dgm:prSet presAssocID="{3646C6B0-9557-4CB8-9642-F33F96A1E8F7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84D6217C-9A92-48AA-8A68-59713DD1BF53}" type="pres">
      <dgm:prSet presAssocID="{3646C6B0-9557-4CB8-9642-F33F96A1E8F7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3A999C72-6297-44CC-AFA2-982FA8156FB3}" type="pres">
      <dgm:prSet presAssocID="{3646C6B0-9557-4CB8-9642-F33F96A1E8F7}" presName="rootText" presStyleLbl="node2" presStyleIdx="1" presStyleCnt="2" custScaleX="133100" custScaleY="133100" custLinFactNeighborX="25857" custLinFactNeighborY="-858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C16B98B-A684-4598-969F-14CAF41740B6}" type="pres">
      <dgm:prSet presAssocID="{3646C6B0-9557-4CB8-9642-F33F96A1E8F7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1A5D8501-40E0-450F-8E8A-5E52D264CFEF}" type="pres">
      <dgm:prSet presAssocID="{3646C6B0-9557-4CB8-9642-F33F96A1E8F7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31AD07D8-EF2C-442A-89C6-A38F675541E6}" type="pres">
      <dgm:prSet presAssocID="{E1B342FB-2549-43D6-93B8-24CC3ECFD0DD}" presName="Name3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B2F9797B-4E01-4AE2-8385-0FF4B00CBFFC}" type="pres">
      <dgm:prSet presAssocID="{2141D97E-8CE6-4C1B-B38F-6269A6691F1F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9B77DF28-61AF-4F9B-9AC1-FA251896EDD3}" type="pres">
      <dgm:prSet presAssocID="{2141D97E-8CE6-4C1B-B38F-6269A6691F1F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132BF01B-AC00-4FCA-AD40-B6AC43059715}" type="pres">
      <dgm:prSet presAssocID="{2141D97E-8CE6-4C1B-B38F-6269A6691F1F}" presName="rootText" presStyleLbl="node3" presStyleIdx="1" presStyleCnt="2" custScaleX="133100" custScaleY="133100" custLinFactNeighborX="-8365" custLinFactNeighborY="-2861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C33B700-AE5C-4503-9420-CD5F68235884}" type="pres">
      <dgm:prSet presAssocID="{2141D97E-8CE6-4C1B-B38F-6269A6691F1F}" presName="rootConnector" presStyleLbl="node3" presStyleIdx="1" presStyleCnt="2"/>
      <dgm:spPr/>
      <dgm:t>
        <a:bodyPr/>
        <a:lstStyle/>
        <a:p>
          <a:pPr rtl="1"/>
          <a:endParaRPr lang="ar-SA"/>
        </a:p>
      </dgm:t>
    </dgm:pt>
    <dgm:pt modelId="{88E9BED3-0835-4C47-9336-DD4B32241CDB}" type="pres">
      <dgm:prSet presAssocID="{2141D97E-8CE6-4C1B-B38F-6269A6691F1F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6B3CF638-B3BF-49DE-A693-357AB2E69FD1}" type="pres">
      <dgm:prSet presAssocID="{2141D97E-8CE6-4C1B-B38F-6269A6691F1F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85B6CE5D-0151-4B02-A602-AA8A5A374266}" type="pres">
      <dgm:prSet presAssocID="{3646C6B0-9557-4CB8-9642-F33F96A1E8F7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  <dgm:pt modelId="{F25E39FB-3FC2-43D6-8DCB-0ED36B196C33}" type="pres">
      <dgm:prSet presAssocID="{671B9CB5-1DED-4D5F-9064-7ACAC9338C99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ar-SA"/>
        </a:p>
      </dgm:t>
    </dgm:pt>
  </dgm:ptLst>
  <dgm:cxnLst>
    <dgm:cxn modelId="{D582EC73-AF86-4D52-B888-A7FB16408D41}" type="presOf" srcId="{83E0247E-1078-41CD-A32A-CAD2037CAEBE}" destId="{7C60DA47-3F22-4292-8648-C2137B1C6572}" srcOrd="0" destOrd="0" presId="urn:microsoft.com/office/officeart/2005/8/layout/orgChart1"/>
    <dgm:cxn modelId="{CDF8A6FE-EEC4-4E33-BE69-8A424145D1DE}" srcId="{671B9CB5-1DED-4D5F-9064-7ACAC9338C99}" destId="{3646C6B0-9557-4CB8-9642-F33F96A1E8F7}" srcOrd="1" destOrd="0" parTransId="{50FBD1D7-9BFE-46F0-A570-22F430576BA5}" sibTransId="{90B34831-D8AC-4266-97CD-F96B7BE23B59}"/>
    <dgm:cxn modelId="{48075AFC-0D20-49B8-8720-9219B8667F55}" srcId="{A5CA2654-1863-4A00-BD5C-E75137A8A271}" destId="{83E0247E-1078-41CD-A32A-CAD2037CAEBE}" srcOrd="0" destOrd="0" parTransId="{8CA54089-EBE9-4401-9E32-D8F345033630}" sibTransId="{0A909A62-5F8D-43BA-95FA-5506288D7F09}"/>
    <dgm:cxn modelId="{4352CB92-6AE8-47E8-8774-3819E56D1C5B}" type="presOf" srcId="{83E0247E-1078-41CD-A32A-CAD2037CAEBE}" destId="{21826ADE-AA15-4ABC-B928-10EBBBA9BE3E}" srcOrd="1" destOrd="0" presId="urn:microsoft.com/office/officeart/2005/8/layout/orgChart1"/>
    <dgm:cxn modelId="{83F996CD-709C-46CA-AC66-2DB0C74B4BA9}" type="presOf" srcId="{671B9CB5-1DED-4D5F-9064-7ACAC9338C99}" destId="{9A71F21D-04FF-4B40-9A8E-7E94E6C54FD7}" srcOrd="0" destOrd="0" presId="urn:microsoft.com/office/officeart/2005/8/layout/orgChart1"/>
    <dgm:cxn modelId="{563382E4-0915-4092-9143-D7FF28559923}" type="presOf" srcId="{3646C6B0-9557-4CB8-9642-F33F96A1E8F7}" destId="{3A999C72-6297-44CC-AFA2-982FA8156FB3}" srcOrd="0" destOrd="0" presId="urn:microsoft.com/office/officeart/2005/8/layout/orgChart1"/>
    <dgm:cxn modelId="{628CB41B-6A24-44E7-BCE8-9D99E98BE29C}" srcId="{ABEED5B0-96C3-432B-81EF-4DC224024D59}" destId="{671B9CB5-1DED-4D5F-9064-7ACAC9338C99}" srcOrd="0" destOrd="0" parTransId="{B06C1E95-129D-4CC5-83C3-0DAD9C7BC903}" sibTransId="{5B8E33A1-6F00-44C1-BA60-ADEE10F8FEDB}"/>
    <dgm:cxn modelId="{013FDE27-FCFC-44E9-B849-EB3095B80C13}" srcId="{671B9CB5-1DED-4D5F-9064-7ACAC9338C99}" destId="{A5CA2654-1863-4A00-BD5C-E75137A8A271}" srcOrd="0" destOrd="0" parTransId="{9E48087E-29E7-4682-AC42-B373AA8F536F}" sibTransId="{3F6146E2-1366-4BE0-9709-15A9988EBD92}"/>
    <dgm:cxn modelId="{63633987-FD95-41D9-A5C6-9906DEA25005}" type="presOf" srcId="{A5CA2654-1863-4A00-BD5C-E75137A8A271}" destId="{4598DB8C-6556-4119-AC8C-582787E83D98}" srcOrd="0" destOrd="0" presId="urn:microsoft.com/office/officeart/2005/8/layout/orgChart1"/>
    <dgm:cxn modelId="{9D466C3F-C601-469B-94AB-2CEF1C0E19CF}" type="presOf" srcId="{50FBD1D7-9BFE-46F0-A570-22F430576BA5}" destId="{EA310B5A-73AF-494E-829B-C980E1F89B42}" srcOrd="0" destOrd="0" presId="urn:microsoft.com/office/officeart/2005/8/layout/orgChart1"/>
    <dgm:cxn modelId="{2EC0FC0F-24E3-43AF-9D7A-89172782B5B8}" type="presOf" srcId="{8CA54089-EBE9-4401-9E32-D8F345033630}" destId="{F69AD20D-BD18-4C4D-AC7B-620686BA0246}" srcOrd="0" destOrd="0" presId="urn:microsoft.com/office/officeart/2005/8/layout/orgChart1"/>
    <dgm:cxn modelId="{EF9AC0F9-EAD7-4C84-8CCA-B6C5EA39AF92}" type="presOf" srcId="{2141D97E-8CE6-4C1B-B38F-6269A6691F1F}" destId="{132BF01B-AC00-4FCA-AD40-B6AC43059715}" srcOrd="0" destOrd="0" presId="urn:microsoft.com/office/officeart/2005/8/layout/orgChart1"/>
    <dgm:cxn modelId="{515FB228-260C-42CD-A9A6-E52CE0BE33E2}" srcId="{3646C6B0-9557-4CB8-9642-F33F96A1E8F7}" destId="{2141D97E-8CE6-4C1B-B38F-6269A6691F1F}" srcOrd="0" destOrd="0" parTransId="{E1B342FB-2549-43D6-93B8-24CC3ECFD0DD}" sibTransId="{CFEA2DF9-4458-4C9A-AB46-EE31E66D19CF}"/>
    <dgm:cxn modelId="{55308CEB-DE3E-4109-BD89-82A2DD073647}" type="presOf" srcId="{9E48087E-29E7-4682-AC42-B373AA8F536F}" destId="{AD7F92D8-789A-4AEA-87B4-58D920537642}" srcOrd="0" destOrd="0" presId="urn:microsoft.com/office/officeart/2005/8/layout/orgChart1"/>
    <dgm:cxn modelId="{B882B361-BB52-4A37-B5AC-F135D873AE53}" type="presOf" srcId="{671B9CB5-1DED-4D5F-9064-7ACAC9338C99}" destId="{FA4B5724-68EB-4637-BF09-00653913A97D}" srcOrd="1" destOrd="0" presId="urn:microsoft.com/office/officeart/2005/8/layout/orgChart1"/>
    <dgm:cxn modelId="{621520A4-8D3E-4091-98E1-5DA195493F34}" type="presOf" srcId="{2141D97E-8CE6-4C1B-B38F-6269A6691F1F}" destId="{5C33B700-AE5C-4503-9420-CD5F68235884}" srcOrd="1" destOrd="0" presId="urn:microsoft.com/office/officeart/2005/8/layout/orgChart1"/>
    <dgm:cxn modelId="{5210A09C-BDF3-4332-A3A8-43DE4585AFF0}" type="presOf" srcId="{E1B342FB-2549-43D6-93B8-24CC3ECFD0DD}" destId="{31AD07D8-EF2C-442A-89C6-A38F675541E6}" srcOrd="0" destOrd="0" presId="urn:microsoft.com/office/officeart/2005/8/layout/orgChart1"/>
    <dgm:cxn modelId="{8B778A2F-78BE-454D-A87F-FD45668E81D3}" type="presOf" srcId="{ABEED5B0-96C3-432B-81EF-4DC224024D59}" destId="{08D65E2A-025E-4A01-9C60-39DA716A5073}" srcOrd="0" destOrd="0" presId="urn:microsoft.com/office/officeart/2005/8/layout/orgChart1"/>
    <dgm:cxn modelId="{50D8E9A0-417A-4BA1-AC43-80CDFD772CB6}" type="presOf" srcId="{A5CA2654-1863-4A00-BD5C-E75137A8A271}" destId="{127BE879-D307-4C90-B6A1-55CB12F728B3}" srcOrd="1" destOrd="0" presId="urn:microsoft.com/office/officeart/2005/8/layout/orgChart1"/>
    <dgm:cxn modelId="{2F745863-1954-4361-9A67-B39E74DF9EBD}" type="presOf" srcId="{3646C6B0-9557-4CB8-9642-F33F96A1E8F7}" destId="{FC16B98B-A684-4598-969F-14CAF41740B6}" srcOrd="1" destOrd="0" presId="urn:microsoft.com/office/officeart/2005/8/layout/orgChart1"/>
    <dgm:cxn modelId="{97DBDD4C-5E91-4535-9F65-E0D5A102E125}" type="presParOf" srcId="{08D65E2A-025E-4A01-9C60-39DA716A5073}" destId="{F9C3F015-FC0C-4F87-B346-86BD851EF06A}" srcOrd="0" destOrd="0" presId="urn:microsoft.com/office/officeart/2005/8/layout/orgChart1"/>
    <dgm:cxn modelId="{93C10527-CD4D-43F7-87BF-506610673F79}" type="presParOf" srcId="{F9C3F015-FC0C-4F87-B346-86BD851EF06A}" destId="{E2722BEF-A24D-4116-80DC-07EB0749ED5B}" srcOrd="0" destOrd="0" presId="urn:microsoft.com/office/officeart/2005/8/layout/orgChart1"/>
    <dgm:cxn modelId="{B328AA28-B3B1-4925-BCD9-5FEB5F2F139C}" type="presParOf" srcId="{E2722BEF-A24D-4116-80DC-07EB0749ED5B}" destId="{9A71F21D-04FF-4B40-9A8E-7E94E6C54FD7}" srcOrd="0" destOrd="0" presId="urn:microsoft.com/office/officeart/2005/8/layout/orgChart1"/>
    <dgm:cxn modelId="{08986CEA-7ACF-4C57-B4E5-E766FEAB1770}" type="presParOf" srcId="{E2722BEF-A24D-4116-80DC-07EB0749ED5B}" destId="{FA4B5724-68EB-4637-BF09-00653913A97D}" srcOrd="1" destOrd="0" presId="urn:microsoft.com/office/officeart/2005/8/layout/orgChart1"/>
    <dgm:cxn modelId="{114000FE-4AC3-4867-AD37-C4B844DB382C}" type="presParOf" srcId="{F9C3F015-FC0C-4F87-B346-86BD851EF06A}" destId="{0A148CFA-B077-4985-8988-E7B2FACE7E29}" srcOrd="1" destOrd="0" presId="urn:microsoft.com/office/officeart/2005/8/layout/orgChart1"/>
    <dgm:cxn modelId="{0C98C4D5-A15F-4065-9EB4-6111A5FD9FF5}" type="presParOf" srcId="{0A148CFA-B077-4985-8988-E7B2FACE7E29}" destId="{AD7F92D8-789A-4AEA-87B4-58D920537642}" srcOrd="0" destOrd="0" presId="urn:microsoft.com/office/officeart/2005/8/layout/orgChart1"/>
    <dgm:cxn modelId="{ADAD5A51-107B-47D4-9424-96292814B6A1}" type="presParOf" srcId="{0A148CFA-B077-4985-8988-E7B2FACE7E29}" destId="{5A4FF871-777D-42A0-8F3C-A132221BA28E}" srcOrd="1" destOrd="0" presId="urn:microsoft.com/office/officeart/2005/8/layout/orgChart1"/>
    <dgm:cxn modelId="{89D7127E-54F0-4F15-BA77-38D9F087D114}" type="presParOf" srcId="{5A4FF871-777D-42A0-8F3C-A132221BA28E}" destId="{F2E33B1B-4F6C-45FC-B934-7A46DE1695B6}" srcOrd="0" destOrd="0" presId="urn:microsoft.com/office/officeart/2005/8/layout/orgChart1"/>
    <dgm:cxn modelId="{244358C5-1C28-4739-BD70-288EE528F0CD}" type="presParOf" srcId="{F2E33B1B-4F6C-45FC-B934-7A46DE1695B6}" destId="{4598DB8C-6556-4119-AC8C-582787E83D98}" srcOrd="0" destOrd="0" presId="urn:microsoft.com/office/officeart/2005/8/layout/orgChart1"/>
    <dgm:cxn modelId="{D5C6215F-23D5-4A4C-B7B9-445B4378E220}" type="presParOf" srcId="{F2E33B1B-4F6C-45FC-B934-7A46DE1695B6}" destId="{127BE879-D307-4C90-B6A1-55CB12F728B3}" srcOrd="1" destOrd="0" presId="urn:microsoft.com/office/officeart/2005/8/layout/orgChart1"/>
    <dgm:cxn modelId="{D34C7642-05E2-40B8-BA8D-D4584BB8A6D6}" type="presParOf" srcId="{5A4FF871-777D-42A0-8F3C-A132221BA28E}" destId="{4595FC7E-6D9C-416F-8144-412A7A839893}" srcOrd="1" destOrd="0" presId="urn:microsoft.com/office/officeart/2005/8/layout/orgChart1"/>
    <dgm:cxn modelId="{7059CEC2-276F-4184-8B11-C9DFB51374E1}" type="presParOf" srcId="{4595FC7E-6D9C-416F-8144-412A7A839893}" destId="{F69AD20D-BD18-4C4D-AC7B-620686BA0246}" srcOrd="0" destOrd="0" presId="urn:microsoft.com/office/officeart/2005/8/layout/orgChart1"/>
    <dgm:cxn modelId="{D8BEF620-86A6-49E6-AEFE-A841DC17E1A4}" type="presParOf" srcId="{4595FC7E-6D9C-416F-8144-412A7A839893}" destId="{E73AFF37-1E51-4422-BB8C-E54FE5098EB6}" srcOrd="1" destOrd="0" presId="urn:microsoft.com/office/officeart/2005/8/layout/orgChart1"/>
    <dgm:cxn modelId="{9DABA62F-C081-4747-88F1-F6252ACB5FFF}" type="presParOf" srcId="{E73AFF37-1E51-4422-BB8C-E54FE5098EB6}" destId="{26752D5C-2E24-462E-8215-B75384F9B1D5}" srcOrd="0" destOrd="0" presId="urn:microsoft.com/office/officeart/2005/8/layout/orgChart1"/>
    <dgm:cxn modelId="{880E3387-8397-4858-B0A2-E803C750C15C}" type="presParOf" srcId="{26752D5C-2E24-462E-8215-B75384F9B1D5}" destId="{7C60DA47-3F22-4292-8648-C2137B1C6572}" srcOrd="0" destOrd="0" presId="urn:microsoft.com/office/officeart/2005/8/layout/orgChart1"/>
    <dgm:cxn modelId="{919387BD-640C-40FE-9A41-CB2D8E7F0F41}" type="presParOf" srcId="{26752D5C-2E24-462E-8215-B75384F9B1D5}" destId="{21826ADE-AA15-4ABC-B928-10EBBBA9BE3E}" srcOrd="1" destOrd="0" presId="urn:microsoft.com/office/officeart/2005/8/layout/orgChart1"/>
    <dgm:cxn modelId="{E016F6E6-D163-4B44-9B3C-1DD705AA30CE}" type="presParOf" srcId="{E73AFF37-1E51-4422-BB8C-E54FE5098EB6}" destId="{B32584F0-AB77-4406-9D97-8C22550547D0}" srcOrd="1" destOrd="0" presId="urn:microsoft.com/office/officeart/2005/8/layout/orgChart1"/>
    <dgm:cxn modelId="{1825AFD9-3D36-4A82-8253-7AC07E343B25}" type="presParOf" srcId="{E73AFF37-1E51-4422-BB8C-E54FE5098EB6}" destId="{46EA01EA-DF48-436B-8550-F48F13554B31}" srcOrd="2" destOrd="0" presId="urn:microsoft.com/office/officeart/2005/8/layout/orgChart1"/>
    <dgm:cxn modelId="{D5C49A7A-3638-44C7-A952-7F98CD330573}" type="presParOf" srcId="{5A4FF871-777D-42A0-8F3C-A132221BA28E}" destId="{1F41FCE6-7414-448E-BDB8-2BD820133EED}" srcOrd="2" destOrd="0" presId="urn:microsoft.com/office/officeart/2005/8/layout/orgChart1"/>
    <dgm:cxn modelId="{9D8E471B-1221-4796-BEC8-8D10916A15F8}" type="presParOf" srcId="{0A148CFA-B077-4985-8988-E7B2FACE7E29}" destId="{EA310B5A-73AF-494E-829B-C980E1F89B42}" srcOrd="2" destOrd="0" presId="urn:microsoft.com/office/officeart/2005/8/layout/orgChart1"/>
    <dgm:cxn modelId="{48E46F82-3DB1-4B71-B46F-64115740DEF2}" type="presParOf" srcId="{0A148CFA-B077-4985-8988-E7B2FACE7E29}" destId="{0598C55B-2D6F-4AE4-98FE-7BB9E89F1897}" srcOrd="3" destOrd="0" presId="urn:microsoft.com/office/officeart/2005/8/layout/orgChart1"/>
    <dgm:cxn modelId="{46C12CD6-098C-4607-9C3A-F7900300EAFE}" type="presParOf" srcId="{0598C55B-2D6F-4AE4-98FE-7BB9E89F1897}" destId="{84D6217C-9A92-48AA-8A68-59713DD1BF53}" srcOrd="0" destOrd="0" presId="urn:microsoft.com/office/officeart/2005/8/layout/orgChart1"/>
    <dgm:cxn modelId="{037EE27E-06EB-4612-AE0D-7AF4A115F075}" type="presParOf" srcId="{84D6217C-9A92-48AA-8A68-59713DD1BF53}" destId="{3A999C72-6297-44CC-AFA2-982FA8156FB3}" srcOrd="0" destOrd="0" presId="urn:microsoft.com/office/officeart/2005/8/layout/orgChart1"/>
    <dgm:cxn modelId="{2B69FA59-F437-463D-925C-AB747D09B4D7}" type="presParOf" srcId="{84D6217C-9A92-48AA-8A68-59713DD1BF53}" destId="{FC16B98B-A684-4598-969F-14CAF41740B6}" srcOrd="1" destOrd="0" presId="urn:microsoft.com/office/officeart/2005/8/layout/orgChart1"/>
    <dgm:cxn modelId="{9A3AD550-F20F-49C2-B4B5-17B24EEF4F23}" type="presParOf" srcId="{0598C55B-2D6F-4AE4-98FE-7BB9E89F1897}" destId="{1A5D8501-40E0-450F-8E8A-5E52D264CFEF}" srcOrd="1" destOrd="0" presId="urn:microsoft.com/office/officeart/2005/8/layout/orgChart1"/>
    <dgm:cxn modelId="{7447735A-8707-4E21-A365-AF4FC74C8288}" type="presParOf" srcId="{1A5D8501-40E0-450F-8E8A-5E52D264CFEF}" destId="{31AD07D8-EF2C-442A-89C6-A38F675541E6}" srcOrd="0" destOrd="0" presId="urn:microsoft.com/office/officeart/2005/8/layout/orgChart1"/>
    <dgm:cxn modelId="{1C59E16D-22ED-43F2-AA60-E0AE071F1774}" type="presParOf" srcId="{1A5D8501-40E0-450F-8E8A-5E52D264CFEF}" destId="{B2F9797B-4E01-4AE2-8385-0FF4B00CBFFC}" srcOrd="1" destOrd="0" presId="urn:microsoft.com/office/officeart/2005/8/layout/orgChart1"/>
    <dgm:cxn modelId="{61105E17-04D4-49DB-A8D3-DA37251F0C24}" type="presParOf" srcId="{B2F9797B-4E01-4AE2-8385-0FF4B00CBFFC}" destId="{9B77DF28-61AF-4F9B-9AC1-FA251896EDD3}" srcOrd="0" destOrd="0" presId="urn:microsoft.com/office/officeart/2005/8/layout/orgChart1"/>
    <dgm:cxn modelId="{BF48C08C-A86D-4464-8579-DE8CF347C2DB}" type="presParOf" srcId="{9B77DF28-61AF-4F9B-9AC1-FA251896EDD3}" destId="{132BF01B-AC00-4FCA-AD40-B6AC43059715}" srcOrd="0" destOrd="0" presId="urn:microsoft.com/office/officeart/2005/8/layout/orgChart1"/>
    <dgm:cxn modelId="{81626B9E-10FA-4855-A57C-7224ED404223}" type="presParOf" srcId="{9B77DF28-61AF-4F9B-9AC1-FA251896EDD3}" destId="{5C33B700-AE5C-4503-9420-CD5F68235884}" srcOrd="1" destOrd="0" presId="urn:microsoft.com/office/officeart/2005/8/layout/orgChart1"/>
    <dgm:cxn modelId="{1B10E805-F7F9-489E-9D18-A27AD9F71096}" type="presParOf" srcId="{B2F9797B-4E01-4AE2-8385-0FF4B00CBFFC}" destId="{88E9BED3-0835-4C47-9336-DD4B32241CDB}" srcOrd="1" destOrd="0" presId="urn:microsoft.com/office/officeart/2005/8/layout/orgChart1"/>
    <dgm:cxn modelId="{3931F354-4871-41C2-A5A1-BC9CB1F975EE}" type="presParOf" srcId="{B2F9797B-4E01-4AE2-8385-0FF4B00CBFFC}" destId="{6B3CF638-B3BF-49DE-A693-357AB2E69FD1}" srcOrd="2" destOrd="0" presId="urn:microsoft.com/office/officeart/2005/8/layout/orgChart1"/>
    <dgm:cxn modelId="{11995F2F-0449-4FE4-9658-D391F2CE2AAB}" type="presParOf" srcId="{0598C55B-2D6F-4AE4-98FE-7BB9E89F1897}" destId="{85B6CE5D-0151-4B02-A602-AA8A5A374266}" srcOrd="2" destOrd="0" presId="urn:microsoft.com/office/officeart/2005/8/layout/orgChart1"/>
    <dgm:cxn modelId="{23C9A3D0-A563-49F9-BF91-B24D2A26BE7D}" type="presParOf" srcId="{F9C3F015-FC0C-4F87-B346-86BD851EF06A}" destId="{F25E39FB-3FC2-43D6-8DCB-0ED36B196C33}" srcOrd="2" destOrd="0" presId="urn:microsoft.com/office/officeart/2005/8/layout/orgChart1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A007A3-927D-4DAA-9814-8FADFC402841}" type="datetimeFigureOut">
              <a:rPr lang="ar-SY" smtClean="0"/>
              <a:pPr/>
              <a:t>18/06/1437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AE7CEF-6BF6-43DC-A494-5D25078F28C9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09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705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582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محفزات الإلتهاب مثل </a:t>
            </a:r>
            <a:r>
              <a:rPr lang="en-US" dirty="0" smtClean="0"/>
              <a:t>TNF</a:t>
            </a:r>
            <a:r>
              <a:rPr lang="ar-SY" dirty="0" smtClean="0"/>
              <a:t>- </a:t>
            </a:r>
            <a:r>
              <a:rPr lang="en-US" dirty="0" smtClean="0"/>
              <a:t>IL1</a:t>
            </a:r>
            <a:r>
              <a:rPr lang="ar-SY" dirty="0" smtClean="0"/>
              <a:t> –</a:t>
            </a:r>
            <a:r>
              <a:rPr lang="ar-SY" baseline="0" dirty="0" smtClean="0"/>
              <a:t> </a:t>
            </a:r>
            <a:r>
              <a:rPr lang="en-US" baseline="0" dirty="0" smtClean="0"/>
              <a:t>1-HMGB high mobility group </a:t>
            </a:r>
            <a:r>
              <a:rPr lang="en-US" baseline="0" dirty="0" err="1" smtClean="0"/>
              <a:t>bo</a:t>
            </a:r>
            <a:r>
              <a:rPr lang="el-GR" baseline="0" dirty="0" smtClean="0"/>
              <a:t>α</a:t>
            </a:r>
            <a:r>
              <a:rPr lang="en-US" baseline="0" smtClean="0"/>
              <a:t>proteins</a:t>
            </a:r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23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598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51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6618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54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6064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63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97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2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A38-4699-458B-8E73-24432CDE34D5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38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6B3F-E6A8-4C6E-A53F-F016DB93695C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03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84C1-783E-40E1-A280-C416E1CBD01D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48" y="6356350"/>
            <a:ext cx="2895600" cy="365125"/>
          </a:xfrm>
        </p:spPr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06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0A75-A68E-4D99-B200-A302F41F1720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50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5668-F892-4588-AC57-C078CFFB068A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17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B25C-E7AC-4EF2-B0C6-386F3ED097AD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2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AD7-C220-4D3B-8ACA-292EDF4912C2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25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2FB9-6117-4C3A-A584-3BCBEF8869F6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80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DEEB-6E6E-4330-8375-EB43D3788678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7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4D39-9781-4086-BE9C-8CFCCF9DACEC}" type="datetime8">
              <a:rPr lang="ar-SY" smtClean="0"/>
              <a:pPr/>
              <a:t>27 آذار،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23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AE" dirty="0" smtClean="0"/>
              <a:t> </a:t>
            </a:r>
            <a:r>
              <a:rPr lang="en-US" dirty="0" smtClean="0"/>
              <a:t>18 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40" y="6356350"/>
            <a:ext cx="2895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SY" dirty="0" smtClean="0"/>
              <a:t>د.ياني محمد فائد حاج حسن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31624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484784"/>
            <a:ext cx="7772400" cy="1470025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800" b="1" dirty="0" smtClean="0"/>
              <a:t>الورم </a:t>
            </a:r>
            <a:r>
              <a:rPr lang="ar-SA" sz="4800" b="1" dirty="0" err="1" smtClean="0"/>
              <a:t>النقوي</a:t>
            </a:r>
            <a:r>
              <a:rPr lang="ar-SA" sz="4800" b="1" dirty="0" smtClean="0"/>
              <a:t> العديد</a:t>
            </a:r>
            <a:endParaRPr lang="ar-SY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3717032"/>
            <a:ext cx="6400800" cy="1752600"/>
          </a:xfrm>
          <a:ln w="5715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Y" sz="4000" b="1" dirty="0" smtClean="0">
                <a:solidFill>
                  <a:schemeClr val="tx1"/>
                </a:solidFill>
              </a:rPr>
              <a:t>إعداد </a:t>
            </a:r>
          </a:p>
          <a:p>
            <a:r>
              <a:rPr lang="ar-SY" sz="4000" b="1" dirty="0" err="1" smtClean="0">
                <a:solidFill>
                  <a:schemeClr val="tx1"/>
                </a:solidFill>
              </a:rPr>
              <a:t>د.ياني</a:t>
            </a:r>
            <a:r>
              <a:rPr lang="ar-SY" sz="4000" b="1" dirty="0" smtClean="0">
                <a:solidFill>
                  <a:schemeClr val="tx1"/>
                </a:solidFill>
              </a:rPr>
              <a:t> </a:t>
            </a:r>
            <a:r>
              <a:rPr lang="ar-SY" sz="4000" b="1" dirty="0" smtClean="0">
                <a:solidFill>
                  <a:schemeClr val="tx1"/>
                </a:solidFill>
              </a:rPr>
              <a:t>محمد فائد حاج حسن</a:t>
            </a:r>
          </a:p>
          <a:p>
            <a:r>
              <a:rPr lang="ar-SY" sz="4000" b="1" dirty="0" smtClean="0">
                <a:solidFill>
                  <a:schemeClr val="tx1"/>
                </a:solidFill>
              </a:rPr>
              <a:t>شعبة أمراض الدم – مشفى دمشق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191000" y="6423025"/>
            <a:ext cx="2133600" cy="365125"/>
          </a:xfrm>
        </p:spPr>
        <p:txBody>
          <a:bodyPr/>
          <a:lstStyle/>
          <a:p>
            <a:pPr algn="ctr"/>
            <a:r>
              <a:rPr lang="ar-SY" sz="2000" smtClean="0"/>
              <a:t>27/3/2016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20041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75" y="152400"/>
            <a:ext cx="8201025" cy="1032672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التفاعل بين الخلايا </a:t>
            </a:r>
            <a:r>
              <a:rPr lang="ar-SY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البلاسمية</a:t>
            </a:r>
            <a:r>
              <a:rPr lang="ar-S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وبيئتها </a:t>
            </a:r>
            <a:r>
              <a:rPr lang="ar-SY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المكروية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4374" y="1524000"/>
            <a:ext cx="8201026" cy="50292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تعتبر التفاعلات بين الخلايا </a:t>
            </a:r>
            <a:r>
              <a:rPr lang="ar-SY" dirty="0" err="1" smtClean="0"/>
              <a:t>البلاسمية</a:t>
            </a:r>
            <a:r>
              <a:rPr lang="ar-SY" dirty="0" smtClean="0"/>
              <a:t> </a:t>
            </a:r>
            <a:r>
              <a:rPr lang="ar-SY" dirty="0" err="1" smtClean="0"/>
              <a:t>النقيومية</a:t>
            </a:r>
            <a:r>
              <a:rPr lang="ar-SY" dirty="0" smtClean="0"/>
              <a:t> وبيئتها </a:t>
            </a:r>
            <a:r>
              <a:rPr lang="ar-SY" dirty="0" err="1" smtClean="0"/>
              <a:t>المكروية</a:t>
            </a:r>
            <a:r>
              <a:rPr lang="ar-SY" dirty="0" smtClean="0"/>
              <a:t> بأهمية </a:t>
            </a:r>
            <a:r>
              <a:rPr lang="ar-SY" dirty="0" err="1" smtClean="0"/>
              <a:t>الأذيات</a:t>
            </a:r>
            <a:r>
              <a:rPr lang="ar-SY" dirty="0" smtClean="0"/>
              <a:t> الوراثية في الـ </a:t>
            </a:r>
            <a:r>
              <a:rPr lang="en-US" dirty="0" smtClean="0"/>
              <a:t>MM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تلتصق خلايا الـ </a:t>
            </a:r>
            <a:r>
              <a:rPr lang="en-US" dirty="0"/>
              <a:t>MM</a:t>
            </a:r>
            <a:r>
              <a:rPr lang="ar-SY" dirty="0" smtClean="0"/>
              <a:t> ببروتينات المادة الأساسية خارج الخلوية وخلايا نقي العظم السدوية عبر سلسلة من جزيئات </a:t>
            </a:r>
            <a:r>
              <a:rPr lang="ar-SY" dirty="0" err="1" smtClean="0"/>
              <a:t>الإلتصاق</a:t>
            </a:r>
            <a:r>
              <a:rPr lang="ar-SY" dirty="0" smtClean="0"/>
              <a:t> مثل عائلة</a:t>
            </a:r>
            <a:r>
              <a:rPr lang="en-US" dirty="0" smtClean="0"/>
              <a:t>integrin </a:t>
            </a:r>
            <a:r>
              <a:rPr lang="ar-SY" dirty="0" smtClean="0"/>
              <a:t> 1</a:t>
            </a:r>
            <a:r>
              <a:rPr lang="en-US" dirty="0" smtClean="0"/>
              <a:t> ß</a:t>
            </a:r>
            <a:r>
              <a:rPr lang="ar-SY" dirty="0" smtClean="0"/>
              <a:t>و</a:t>
            </a:r>
            <a:r>
              <a:rPr lang="en-US" dirty="0" smtClean="0"/>
              <a:t>ICAM-1</a:t>
            </a:r>
            <a:r>
              <a:rPr lang="ar-SA" dirty="0" smtClean="0"/>
              <a:t> و </a:t>
            </a:r>
            <a:r>
              <a:rPr lang="en-US" dirty="0" smtClean="0"/>
              <a:t> VCAM-1</a:t>
            </a:r>
            <a:endParaRPr lang="ar-SA" dirty="0"/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تنتج خلايا نقي العظم السدوية </a:t>
            </a:r>
            <a:r>
              <a:rPr lang="en-US" dirty="0" smtClean="0"/>
              <a:t>SDF-1</a:t>
            </a:r>
            <a:r>
              <a:rPr lang="ar-SY" dirty="0" smtClean="0"/>
              <a:t> الذي يرتبط بـ </a:t>
            </a:r>
            <a:r>
              <a:rPr lang="en-US" dirty="0" smtClean="0"/>
              <a:t> CXCR4</a:t>
            </a:r>
            <a:r>
              <a:rPr lang="ar-SA" dirty="0" smtClean="0"/>
              <a:t> على سطح خلايا النقيوم وهذا يستحث الجذب الكيميائي للخلايا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 وزيادة جزيئات الالتصاق السطحية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يسهل إيواء نقي العظم للخلايا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 من خلال جزيئات أخرى يتم التعبير عنها من قبل خلايا النقيوم مثل </a:t>
            </a:r>
            <a:r>
              <a:rPr lang="en-US" dirty="0" smtClean="0"/>
              <a:t> CD138</a:t>
            </a:r>
            <a:r>
              <a:rPr lang="ar-SA" dirty="0" smtClean="0"/>
              <a:t>و </a:t>
            </a:r>
            <a:r>
              <a:rPr lang="en-US" dirty="0" smtClean="0"/>
              <a:t>CD38</a:t>
            </a:r>
            <a:r>
              <a:rPr lang="ar-SA" dirty="0" smtClean="0"/>
              <a:t>و</a:t>
            </a:r>
            <a:r>
              <a:rPr lang="en-US" dirty="0" smtClean="0"/>
              <a:t> CD44</a:t>
            </a:r>
            <a:r>
              <a:rPr lang="ar-SA" dirty="0" smtClean="0"/>
              <a:t>و</a:t>
            </a:r>
            <a:r>
              <a:rPr lang="en-US" dirty="0" smtClean="0"/>
              <a:t>CD106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400600"/>
          </a:xfrm>
          <a:ln w="28575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يحث </a:t>
            </a:r>
            <a:r>
              <a:rPr lang="ar-SA" dirty="0" err="1" smtClean="0"/>
              <a:t>إلتصاق</a:t>
            </a:r>
            <a:r>
              <a:rPr lang="ar-SA" dirty="0" smtClean="0"/>
              <a:t> خلايا النقيوم ببيئة نقي العظم على نمط ظاهري معند على الأدوية عبر ثلاث آليات :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/>
              <a:t>توقف دورة الخلية عند </a:t>
            </a:r>
            <a:r>
              <a:rPr lang="en-US" dirty="0" smtClean="0"/>
              <a:t>G1</a:t>
            </a:r>
            <a:r>
              <a:rPr lang="ar-SA" dirty="0" smtClean="0"/>
              <a:t> (مترافق مع زيادة </a:t>
            </a:r>
            <a:r>
              <a:rPr lang="en-US" dirty="0" smtClean="0"/>
              <a:t>p27</a:t>
            </a:r>
            <a:r>
              <a:rPr lang="ar-SA" dirty="0" smtClean="0"/>
              <a:t> وهو مثبط لأنزيمات </a:t>
            </a:r>
            <a:r>
              <a:rPr lang="ar-SA" dirty="0" err="1" smtClean="0"/>
              <a:t>الكيناز</a:t>
            </a:r>
            <a:r>
              <a:rPr lang="ar-SA" dirty="0" smtClean="0"/>
              <a:t> المعتمدة على </a:t>
            </a:r>
            <a:r>
              <a:rPr lang="en-US" dirty="0" err="1" smtClean="0"/>
              <a:t>cyclin</a:t>
            </a:r>
            <a:r>
              <a:rPr lang="ar-SA" dirty="0" smtClean="0"/>
              <a:t> ).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/>
              <a:t>تثبيط الموت الذاتي عن طريق رفع </a:t>
            </a:r>
            <a:r>
              <a:rPr lang="en-US" dirty="0" smtClean="0"/>
              <a:t>FLIP-L</a:t>
            </a:r>
            <a:r>
              <a:rPr lang="ar-SA" dirty="0" smtClean="0"/>
              <a:t> وهو مثبط للـ </a:t>
            </a:r>
            <a:r>
              <a:rPr lang="en-US" dirty="0" smtClean="0"/>
              <a:t>FAS</a:t>
            </a:r>
            <a:r>
              <a:rPr lang="ar-SA" dirty="0" smtClean="0"/>
              <a:t> (</a:t>
            </a:r>
            <a:r>
              <a:rPr lang="en-US" dirty="0" smtClean="0"/>
              <a:t>CD95</a:t>
            </a:r>
            <a:r>
              <a:rPr lang="ar-SA" dirty="0" smtClean="0"/>
              <a:t> ).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/>
              <a:t>حماية الخلايا </a:t>
            </a:r>
            <a:r>
              <a:rPr lang="ar-SA" dirty="0" err="1" smtClean="0"/>
              <a:t>الورمية</a:t>
            </a:r>
            <a:r>
              <a:rPr lang="ar-SA" dirty="0" smtClean="0"/>
              <a:t> من أذية الـ </a:t>
            </a:r>
            <a:r>
              <a:rPr lang="en-US" dirty="0" smtClean="0"/>
              <a:t>DNA</a:t>
            </a:r>
            <a:r>
              <a:rPr lang="ar-SA" dirty="0" smtClean="0"/>
              <a:t> </a:t>
            </a:r>
            <a:r>
              <a:rPr lang="ar-SA" dirty="0" err="1" smtClean="0"/>
              <a:t>المستحثة</a:t>
            </a:r>
            <a:r>
              <a:rPr lang="ar-SA" dirty="0" smtClean="0"/>
              <a:t> بالأدوية.</a:t>
            </a:r>
          </a:p>
          <a:p>
            <a:pPr marL="0" indent="0">
              <a:buNone/>
            </a:pPr>
            <a:endParaRPr lang="ar-S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يحث </a:t>
            </a:r>
            <a:r>
              <a:rPr lang="ar-SA" dirty="0" err="1" smtClean="0"/>
              <a:t>إرتباط</a:t>
            </a:r>
            <a:r>
              <a:rPr lang="ar-SA" dirty="0" smtClean="0"/>
              <a:t> خلايا </a:t>
            </a:r>
            <a:r>
              <a:rPr lang="en-US" dirty="0" smtClean="0"/>
              <a:t>MM</a:t>
            </a:r>
            <a:r>
              <a:rPr lang="ar-SA" dirty="0" smtClean="0"/>
              <a:t> ببيئة نقي العظم </a:t>
            </a:r>
            <a:r>
              <a:rPr lang="ar-SA" dirty="0" err="1" smtClean="0"/>
              <a:t>المكروية</a:t>
            </a:r>
            <a:r>
              <a:rPr lang="ar-SA" dirty="0" smtClean="0"/>
              <a:t> على </a:t>
            </a:r>
            <a:r>
              <a:rPr lang="ar-SA" dirty="0" err="1" smtClean="0"/>
              <a:t>إنتساخ</a:t>
            </a:r>
            <a:r>
              <a:rPr lang="ar-SA" dirty="0" smtClean="0"/>
              <a:t> وإفراز </a:t>
            </a:r>
            <a:r>
              <a:rPr lang="ar-SA" dirty="0" err="1" smtClean="0"/>
              <a:t>السيتوكينات</a:t>
            </a:r>
            <a:r>
              <a:rPr lang="ar-SA" dirty="0" smtClean="0"/>
              <a:t> (مثل</a:t>
            </a:r>
            <a:r>
              <a:rPr lang="ar-SY" dirty="0"/>
              <a:t> α</a:t>
            </a:r>
            <a:r>
              <a:rPr lang="ar-SA" dirty="0" smtClean="0"/>
              <a:t> </a:t>
            </a:r>
            <a:r>
              <a:rPr lang="en-US" dirty="0" smtClean="0"/>
              <a:t>TNF-</a:t>
            </a:r>
            <a:r>
              <a:rPr lang="ar-SY" dirty="0" smtClean="0"/>
              <a:t>،</a:t>
            </a:r>
            <a:r>
              <a:rPr lang="en-US" dirty="0" smtClean="0"/>
              <a:t>IL-6</a:t>
            </a:r>
            <a:r>
              <a:rPr lang="ar-SY" dirty="0" smtClean="0"/>
              <a:t>،عامل النمو الشبيه بالأنسولين </a:t>
            </a:r>
            <a:r>
              <a:rPr lang="en-US" dirty="0" smtClean="0"/>
              <a:t>IL-21,VEGF,</a:t>
            </a:r>
            <a:r>
              <a:rPr lang="ar-SY" dirty="0" smtClean="0"/>
              <a:t> </a:t>
            </a:r>
            <a:r>
              <a:rPr lang="en-US" dirty="0"/>
              <a:t>,</a:t>
            </a:r>
            <a:r>
              <a:rPr lang="ar-SY" dirty="0" smtClean="0"/>
              <a:t>α</a:t>
            </a:r>
            <a:r>
              <a:rPr lang="en-US" dirty="0" smtClean="0"/>
              <a:t>SDF-1</a:t>
            </a:r>
            <a:r>
              <a:rPr lang="ar-SY" dirty="0" smtClean="0"/>
              <a:t>)وهي تفرز من الخلايا </a:t>
            </a:r>
            <a:r>
              <a:rPr lang="ar-SY" dirty="0" err="1" smtClean="0"/>
              <a:t>البلاسمية</a:t>
            </a:r>
            <a:r>
              <a:rPr lang="ar-SY" dirty="0" smtClean="0"/>
              <a:t> وخلايا نقي العظم السدوية وهذا يحرض سبل إشارة تحرض تكاثر الخلية وتمنع الموت الذاتي.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بالمحصلة يبدو أن بيئة نقي العظم </a:t>
            </a:r>
            <a:r>
              <a:rPr lang="ar-SY" dirty="0" err="1" smtClean="0"/>
              <a:t>المكروية</a:t>
            </a:r>
            <a:r>
              <a:rPr lang="ar-SY" dirty="0" smtClean="0"/>
              <a:t> توفر ملاذاً لخلايا </a:t>
            </a:r>
            <a:r>
              <a:rPr lang="ar-SY" dirty="0" err="1" smtClean="0"/>
              <a:t>النقيوم</a:t>
            </a:r>
            <a:r>
              <a:rPr lang="ar-SY" dirty="0" smtClean="0"/>
              <a:t> من خلال تحريض التكاثر وإيقاف الموت الذاتي وبالتالي السماح بترقي الورم والظهور الفعلي لمقاومة الأدوية.</a:t>
            </a:r>
          </a:p>
        </p:txBody>
      </p:sp>
    </p:spTree>
    <p:extLst>
      <p:ext uri="{BB962C8B-B14F-4D97-AF65-F5344CB8AC3E}">
        <p14:creationId xmlns:p14="http://schemas.microsoft.com/office/powerpoint/2010/main" val="12203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5105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08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/>
              <a:t>المظاهر السريرية والمخبرية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032449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u="sng" dirty="0" smtClean="0"/>
              <a:t>أولاً- الإصابة الهيكلية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تعتبر إصابة العظام </a:t>
            </a:r>
            <a:r>
              <a:rPr lang="ar-SA" dirty="0" err="1" smtClean="0"/>
              <a:t>الإختلاط</a:t>
            </a:r>
            <a:r>
              <a:rPr lang="ar-SA" dirty="0" smtClean="0"/>
              <a:t> السريري الأكثر تواتراً عند مرضى الورم </a:t>
            </a:r>
            <a:r>
              <a:rPr lang="ar-SA" dirty="0" err="1" smtClean="0"/>
              <a:t>النقوي</a:t>
            </a:r>
            <a:r>
              <a:rPr lang="ar-SA" dirty="0" smtClean="0"/>
              <a:t> العديد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70% من المرضى لديهم </a:t>
            </a:r>
            <a:r>
              <a:rPr lang="ar-SA" dirty="0" err="1" smtClean="0"/>
              <a:t>أذيات</a:t>
            </a:r>
            <a:r>
              <a:rPr lang="ar-SA" dirty="0" smtClean="0"/>
              <a:t> حالة مع </a:t>
            </a:r>
            <a:r>
              <a:rPr lang="ar-SA" dirty="0" err="1" smtClean="0"/>
              <a:t>أوبدون</a:t>
            </a:r>
            <a:r>
              <a:rPr lang="ar-SA" dirty="0" smtClean="0"/>
              <a:t> تخلخل عظام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20% لديهم تخلخل عظام شديد بدون </a:t>
            </a:r>
            <a:r>
              <a:rPr lang="ar-SA" dirty="0" err="1" smtClean="0"/>
              <a:t>أذيات</a:t>
            </a:r>
            <a:r>
              <a:rPr lang="ar-SA" dirty="0" smtClean="0"/>
              <a:t> حالة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تؤدي الإصابة الهيكلية إلى :1-ألم عظمي </a:t>
            </a:r>
          </a:p>
          <a:p>
            <a:pPr marL="0" indent="0">
              <a:buNone/>
            </a:pPr>
            <a:r>
              <a:rPr lang="ar-SA" dirty="0"/>
              <a:t>                                   2-كسور مرضية خاصة بالعظام</a:t>
            </a:r>
            <a:endParaRPr lang="ar-SY" dirty="0"/>
          </a:p>
          <a:p>
            <a:pPr marL="0" indent="0">
              <a:buNone/>
            </a:pPr>
            <a:r>
              <a:rPr lang="ar-SA" dirty="0"/>
              <a:t>                                    الطويلة وتتطلب جراحة عظمية.</a:t>
            </a: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57200" y="304801"/>
            <a:ext cx="8382000" cy="594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الفيزيولوجيا المرضية للإصابة العظمية: </a:t>
            </a:r>
            <a:endParaRPr lang="ar-SY" dirty="0" smtClean="0"/>
          </a:p>
          <a:p>
            <a:pPr marL="0" indent="0">
              <a:buNone/>
            </a:pPr>
            <a:r>
              <a:rPr lang="ar-SA" dirty="0" err="1" smtClean="0"/>
              <a:t>إنحلال</a:t>
            </a:r>
            <a:r>
              <a:rPr lang="ar-SA" dirty="0" smtClean="0"/>
              <a:t> العظم </a:t>
            </a:r>
            <a:r>
              <a:rPr lang="ar-SA" dirty="0" err="1" smtClean="0"/>
              <a:t>متواسط</a:t>
            </a:r>
            <a:r>
              <a:rPr lang="ar-SA" dirty="0" smtClean="0"/>
              <a:t> بعدم التوازن بين فعالية كاسرات و </a:t>
            </a:r>
            <a:r>
              <a:rPr lang="ar-SA" dirty="0" err="1" smtClean="0"/>
              <a:t>بانيات</a:t>
            </a:r>
            <a:r>
              <a:rPr lang="ar-SA" dirty="0" smtClean="0"/>
              <a:t> العظم.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يستحث التصاق خلايا الـ </a:t>
            </a:r>
            <a:r>
              <a:rPr lang="en-US" dirty="0" smtClean="0"/>
              <a:t>MM</a:t>
            </a:r>
            <a:r>
              <a:rPr lang="ar-SA" dirty="0" smtClean="0"/>
              <a:t> بالخلايا السدوية إفراز مفعلات كاسرات العظم (مثل </a:t>
            </a:r>
            <a:r>
              <a:rPr lang="en-US" dirty="0" smtClean="0"/>
              <a:t>TNF-a</a:t>
            </a:r>
            <a:r>
              <a:rPr lang="ar-SY" dirty="0" smtClean="0"/>
              <a:t>،</a:t>
            </a:r>
            <a:r>
              <a:rPr lang="en-US" dirty="0" smtClean="0"/>
              <a:t>IL-6 </a:t>
            </a:r>
            <a:r>
              <a:rPr lang="ar-SA" dirty="0" smtClean="0"/>
              <a:t>، عوامل نمو الخلية الكبدية ،</a:t>
            </a:r>
            <a:r>
              <a:rPr lang="en-US" dirty="0"/>
              <a:t> </a:t>
            </a:r>
            <a:r>
              <a:rPr lang="en-US" dirty="0" smtClean="0"/>
              <a:t>RANK-L</a:t>
            </a:r>
            <a:r>
              <a:rPr lang="ar-SA" dirty="0" smtClean="0"/>
              <a:t> ، البروتين المرتبط بهرمون جارات الدرق</a:t>
            </a:r>
            <a:r>
              <a:rPr lang="ar-SY" dirty="0" smtClean="0"/>
              <a:t>، </a:t>
            </a:r>
            <a:r>
              <a:rPr lang="en-US" dirty="0" smtClean="0"/>
              <a:t>VEGF</a:t>
            </a:r>
            <a:r>
              <a:rPr lang="ar-SA" dirty="0" smtClean="0"/>
              <a:t>،</a:t>
            </a:r>
            <a:r>
              <a:rPr lang="ar-SY" dirty="0"/>
              <a:t> α</a:t>
            </a:r>
            <a:r>
              <a:rPr lang="en-US" dirty="0" smtClean="0"/>
              <a:t> MIP-1</a:t>
            </a:r>
            <a:r>
              <a:rPr lang="ar-SA" dirty="0" smtClean="0"/>
              <a:t>، </a:t>
            </a:r>
            <a:r>
              <a:rPr lang="en-US" dirty="0" smtClean="0"/>
              <a:t>.(IGF</a:t>
            </a:r>
          </a:p>
          <a:p>
            <a:pPr marL="514350" indent="-514350">
              <a:buFont typeface="+mj-lt"/>
              <a:buAutoNum type="arabicParenR"/>
            </a:pPr>
            <a:r>
              <a:rPr lang="ar-SA" dirty="0" smtClean="0"/>
              <a:t>يتم تثبيط </a:t>
            </a:r>
            <a:r>
              <a:rPr lang="ar-SA" dirty="0" err="1" smtClean="0"/>
              <a:t>بانيات</a:t>
            </a:r>
            <a:r>
              <a:rPr lang="ar-SA" dirty="0" smtClean="0"/>
              <a:t> العظم من خلال :إنتاج خلايا النقيوم للـ</a:t>
            </a:r>
            <a:r>
              <a:rPr lang="en-US" dirty="0" smtClean="0"/>
              <a:t>      DKK1</a:t>
            </a:r>
            <a:r>
              <a:rPr lang="ar-SY" dirty="0" smtClean="0"/>
              <a:t> الذي يثبط سبيل </a:t>
            </a:r>
            <a:r>
              <a:rPr lang="en-US" dirty="0" smtClean="0"/>
              <a:t>WNT</a:t>
            </a:r>
            <a:r>
              <a:rPr lang="ar-SY" dirty="0" smtClean="0"/>
              <a:t> (السبيل المهم لتمايز الخلايا الجذعية إلى </a:t>
            </a:r>
            <a:r>
              <a:rPr lang="ar-SY" dirty="0" err="1" smtClean="0"/>
              <a:t>بانيات</a:t>
            </a:r>
            <a:r>
              <a:rPr lang="ar-SY" dirty="0" smtClean="0"/>
              <a:t> العظم ).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85775" y="304800"/>
            <a:ext cx="8201025" cy="57912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: IL-3</a:t>
            </a:r>
            <a:r>
              <a:rPr lang="ar-SY" dirty="0" smtClean="0"/>
              <a:t> له دور مهم حيث أنه يثبط تمايز </a:t>
            </a:r>
            <a:r>
              <a:rPr lang="ar-SY" dirty="0" err="1" smtClean="0"/>
              <a:t>بانيات</a:t>
            </a:r>
            <a:r>
              <a:rPr lang="ar-SY" dirty="0" smtClean="0"/>
              <a:t> العظم ويحرض كاسرات العظم وبالتالي يلعب دوراً هاماً في الإصابة العظمية .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39" y="2057400"/>
            <a:ext cx="6252361" cy="3566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9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716280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278278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01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6200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7199"/>
            <a:ext cx="7239000" cy="5257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91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799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8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1"/>
            <a:ext cx="6934199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28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8" y="152400"/>
            <a:ext cx="8568952" cy="5688632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u="sng" dirty="0" smtClean="0"/>
              <a:t>ثانياً – القصور الكلوي :</a:t>
            </a:r>
            <a:endParaRPr lang="ar-SA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20% من مرضى الورم </a:t>
            </a:r>
            <a:r>
              <a:rPr lang="ar-SA" dirty="0" err="1" smtClean="0"/>
              <a:t>النقوي</a:t>
            </a:r>
            <a:r>
              <a:rPr lang="ar-SA" dirty="0" smtClean="0"/>
              <a:t> العديد لديهم </a:t>
            </a:r>
            <a:r>
              <a:rPr lang="ar-SA" dirty="0" err="1" smtClean="0"/>
              <a:t>كرياتينين</a:t>
            </a:r>
            <a:r>
              <a:rPr lang="ar-SA" dirty="0" smtClean="0"/>
              <a:t> أعلى من 2 </a:t>
            </a:r>
            <a:r>
              <a:rPr lang="ar-SA" dirty="0" err="1" smtClean="0"/>
              <a:t>مغ</a:t>
            </a:r>
            <a:r>
              <a:rPr lang="ar-SA" dirty="0" smtClean="0"/>
              <a:t> / د.ل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10% من المرضى لديهم قصور كلوي شديد كفاية ليتطلب إجراء تحال منذ لحظة التشخيص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إن وجود القصور الكلوي يؤثر حتى على نتيجة </a:t>
            </a:r>
            <a:r>
              <a:rPr lang="en-US" dirty="0" smtClean="0"/>
              <a:t>SCT</a:t>
            </a:r>
            <a:r>
              <a:rPr lang="ar-SY" dirty="0" smtClean="0"/>
              <a:t> الذاتي حتى أنه يوصى باستبعاد من يكون لديهم </a:t>
            </a:r>
            <a:r>
              <a:rPr lang="ar-SY" dirty="0" err="1" smtClean="0"/>
              <a:t>كرياتينين</a:t>
            </a:r>
            <a:r>
              <a:rPr lang="ar-SY" dirty="0" smtClean="0"/>
              <a:t> أعلى من </a:t>
            </a:r>
            <a:r>
              <a:rPr lang="ar-SY" dirty="0"/>
              <a:t>5</a:t>
            </a:r>
            <a:r>
              <a:rPr lang="ar-SY" dirty="0" smtClean="0"/>
              <a:t> </a:t>
            </a:r>
            <a:r>
              <a:rPr lang="ar-SY" dirty="0" err="1" smtClean="0"/>
              <a:t>مغ</a:t>
            </a:r>
            <a:r>
              <a:rPr lang="ar-SY" dirty="0" smtClean="0"/>
              <a:t> / د.ل وخضاب أقل من </a:t>
            </a:r>
            <a:r>
              <a:rPr lang="ar-SA" dirty="0" smtClean="0"/>
              <a:t>9.5 غ / د.ل و/أو حالة أداء سيئة من إجراء </a:t>
            </a:r>
            <a:r>
              <a:rPr lang="en-US" dirty="0"/>
              <a:t>SCT</a:t>
            </a:r>
            <a:r>
              <a:rPr lang="ar-SY" dirty="0"/>
              <a:t> الذاتي </a:t>
            </a:r>
            <a:r>
              <a:rPr lang="ar-SA" dirty="0" smtClean="0"/>
              <a:t> بسبب معدل الوفيات المرتفع المرتبط بالزرع.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1073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الأسباب الرئيسية للقصور الكلوي في </a:t>
            </a:r>
            <a:r>
              <a:rPr lang="en-US" dirty="0" smtClean="0"/>
              <a:t>MM</a:t>
            </a:r>
            <a:r>
              <a:rPr lang="ar-SY" dirty="0" smtClean="0"/>
              <a:t> </a:t>
            </a:r>
            <a:r>
              <a:rPr lang="ar-SA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إفراز السلاسل الخفيفة والذي يتسبب باعتلال كلية بالأسطوانات (كلية النقيوم )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ترسب كبي </a:t>
            </a:r>
            <a:r>
              <a:rPr lang="ar-SA" dirty="0" err="1" smtClean="0"/>
              <a:t>للغلوبولينات</a:t>
            </a:r>
            <a:r>
              <a:rPr lang="ar-SA" dirty="0" smtClean="0"/>
              <a:t> المناعية (داء نشواني بالسلاسل الخفيفة أو مرض ترسب </a:t>
            </a:r>
            <a:r>
              <a:rPr lang="ar-SA" dirty="0" err="1" smtClean="0"/>
              <a:t>الغلوبولين</a:t>
            </a:r>
            <a:r>
              <a:rPr lang="ar-SA" dirty="0" smtClean="0"/>
              <a:t> المناعي )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كلية النقيوم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err="1" smtClean="0"/>
              <a:t>تتوضع</a:t>
            </a:r>
            <a:r>
              <a:rPr lang="ar-SA" dirty="0" smtClean="0"/>
              <a:t> الأسطوانات في الأنابيب البعيدة والجامعة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يوجد علاقة بين درجة تشكل الأسطوانات وشدة القصور الكلوي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76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72608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داء ترسب السلاسل الخفيفة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يتألف من ترسبات </a:t>
            </a:r>
            <a:r>
              <a:rPr lang="ar-SA" dirty="0" err="1" smtClean="0"/>
              <a:t>كبيبية</a:t>
            </a:r>
            <a:r>
              <a:rPr lang="ar-SA" dirty="0" smtClean="0"/>
              <a:t> من </a:t>
            </a:r>
            <a:r>
              <a:rPr lang="ar-SA" dirty="0" err="1" smtClean="0"/>
              <a:t>الغلوبولينات</a:t>
            </a:r>
            <a:r>
              <a:rPr lang="ar-SA" dirty="0" smtClean="0"/>
              <a:t> المناعية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يتميز سريراً بمتلازمة </a:t>
            </a:r>
            <a:r>
              <a:rPr lang="ar-SA" dirty="0" err="1" smtClean="0"/>
              <a:t>نفروزية</a:t>
            </a:r>
            <a:r>
              <a:rPr lang="ar-SA" dirty="0" smtClean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يمكن للوظيفة الكلوية أن تتدهور </a:t>
            </a:r>
            <a:r>
              <a:rPr lang="ar-SA" dirty="0" err="1" smtClean="0"/>
              <a:t>بمايشبه</a:t>
            </a:r>
            <a:r>
              <a:rPr lang="ar-SA" dirty="0" smtClean="0"/>
              <a:t> التهاب الكبب والكلية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السلسلة عادة من نوع </a:t>
            </a:r>
            <a:r>
              <a:rPr lang="el-GR" dirty="0" smtClean="0"/>
              <a:t>κ</a:t>
            </a:r>
            <a:r>
              <a:rPr lang="ar-SA" dirty="0" smtClean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تكون الترسبات غير </a:t>
            </a:r>
            <a:r>
              <a:rPr lang="ar-SA" dirty="0" err="1" smtClean="0"/>
              <a:t>لييفية</a:t>
            </a:r>
            <a:r>
              <a:rPr lang="ar-SA" dirty="0" smtClean="0"/>
              <a:t> أي سلبية أحمر الكونغو (عكس الداء </a:t>
            </a:r>
            <a:r>
              <a:rPr lang="ar-SA" dirty="0" err="1" smtClean="0"/>
              <a:t>النشواني</a:t>
            </a:r>
            <a:r>
              <a:rPr lang="ar-SA" dirty="0" smtClean="0"/>
              <a:t> )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متوسط البقيا للمرضى مع قصور كلوي أقل من عام واحد ، ولكن الإنذار يعتمد على </a:t>
            </a:r>
            <a:r>
              <a:rPr lang="ar-SA" dirty="0" err="1" smtClean="0"/>
              <a:t>عكوسية</a:t>
            </a:r>
            <a:r>
              <a:rPr lang="ar-SA" dirty="0" smtClean="0"/>
              <a:t> الوظيفة الكلوية .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15886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72608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 العوامل التي تترافق مع تعافي الوظيفة الكلوية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err="1" smtClean="0"/>
              <a:t>كرياتينين</a:t>
            </a:r>
            <a:r>
              <a:rPr lang="ar-SY" dirty="0" smtClean="0"/>
              <a:t> المصل أقل من 4 </a:t>
            </a:r>
            <a:r>
              <a:rPr lang="ar-SY" dirty="0" err="1" smtClean="0"/>
              <a:t>مغ</a:t>
            </a:r>
            <a:r>
              <a:rPr lang="ar-SY" dirty="0" smtClean="0"/>
              <a:t> / د.ل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إفراز بروتين بول 24 ساعة أقل من 1 غ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كالسيوم المصل أعلى </a:t>
            </a:r>
            <a:r>
              <a:rPr lang="en-US" dirty="0" smtClean="0"/>
              <a:t>11.5 </a:t>
            </a:r>
            <a:r>
              <a:rPr lang="ar-SY" dirty="0" smtClean="0"/>
              <a:t> </a:t>
            </a:r>
            <a:r>
              <a:rPr lang="ar-SY" dirty="0" err="1" smtClean="0"/>
              <a:t>مغ</a:t>
            </a:r>
            <a:r>
              <a:rPr lang="ar-SY" dirty="0" smtClean="0"/>
              <a:t> / د.ل .</a:t>
            </a:r>
          </a:p>
          <a:p>
            <a:pPr marL="0" indent="0">
              <a:buNone/>
            </a:pPr>
            <a:r>
              <a:rPr lang="ar-SA" u="sng" dirty="0"/>
              <a:t>ثالثاً – فرط كلس الدم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15-20% من المرضى يتظاهرون بفرط كلس الدم عند التشخيص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err="1"/>
              <a:t>الإختلاط</a:t>
            </a:r>
            <a:r>
              <a:rPr lang="ar-SA" dirty="0"/>
              <a:t> الشائع لفرط الكلس : التهاب الكلية الخلالي الذي يساهم في سوء الوظيفة الكلوية 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95325" y="228600"/>
            <a:ext cx="8077200" cy="58674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u="sng" dirty="0" smtClean="0"/>
              <a:t>رابعاً </a:t>
            </a:r>
            <a:r>
              <a:rPr lang="ar-SY" u="sng" dirty="0"/>
              <a:t>– فقر الدم وقصور نقي العظم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/>
              <a:t>35% من المرضى المصابين بالورم </a:t>
            </a:r>
            <a:r>
              <a:rPr lang="ar-SY" dirty="0" err="1"/>
              <a:t>النقوي</a:t>
            </a:r>
            <a:r>
              <a:rPr lang="ar-SY" dirty="0"/>
              <a:t> العديد المشخص حديثاً </a:t>
            </a:r>
            <a:r>
              <a:rPr lang="ar-SY" dirty="0" smtClean="0"/>
              <a:t>لديهم </a:t>
            </a:r>
            <a:r>
              <a:rPr lang="ar-SY" dirty="0"/>
              <a:t>خضاب أقل من 9 </a:t>
            </a:r>
            <a:r>
              <a:rPr lang="ar-SY" dirty="0" smtClean="0"/>
              <a:t>غ </a:t>
            </a:r>
            <a:r>
              <a:rPr lang="ar-SY" dirty="0"/>
              <a:t>/ د.ل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/>
              <a:t>يشيع أيضاً فقر الدم خلال ترقي المرض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/>
              <a:t>تكمن أهمية فقر الدم من تأثيره على نوعية الحياة وإنذاره </a:t>
            </a:r>
            <a:r>
              <a:rPr lang="ar-SY" dirty="0" smtClean="0"/>
              <a:t>السيء.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الأسباب الرئيسية لفقر الدم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err="1"/>
              <a:t>إ</a:t>
            </a:r>
            <a:r>
              <a:rPr lang="ar-SY" dirty="0" err="1" smtClean="0"/>
              <a:t>رتشاح</a:t>
            </a:r>
            <a:r>
              <a:rPr lang="ar-SY" dirty="0" smtClean="0"/>
              <a:t> نقي العظم بالخلايا </a:t>
            </a:r>
            <a:r>
              <a:rPr lang="ar-SY" dirty="0" err="1" smtClean="0"/>
              <a:t>البلاسمية</a:t>
            </a:r>
            <a:r>
              <a:rPr lang="ar-SY" dirty="0" smtClean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القصور الكلوي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المعالجة الكيمياوية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عوز </a:t>
            </a:r>
            <a:r>
              <a:rPr lang="ar-SY" dirty="0" err="1" smtClean="0"/>
              <a:t>الإريتروبيوتين</a:t>
            </a:r>
            <a:r>
              <a:rPr lang="ar-SY" dirty="0" smtClean="0"/>
              <a:t> النسبي .</a:t>
            </a:r>
          </a:p>
          <a:p>
            <a:pPr marL="514350" indent="-514350">
              <a:buFont typeface="+mj-lt"/>
              <a:buAutoNum type="arabicPeriod"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5897563"/>
          </a:xfrm>
          <a:ln w="28575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من النادر وجود نقص صفيحات أو نقص محببات شديد عند التشخيص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10% من المرضى لديهم تعداد صفيحات أقل من 100000، لكن تعداد أقل من 20000مع نزوف شديدة هو أمر نادر جداً .</a:t>
            </a:r>
          </a:p>
          <a:p>
            <a:pPr marL="0" indent="0">
              <a:buNone/>
            </a:pPr>
            <a:r>
              <a:rPr lang="ar-SA" u="sng" dirty="0" smtClean="0"/>
              <a:t>خامساً – الإنتان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هي السبب الرئيسي </a:t>
            </a:r>
            <a:r>
              <a:rPr lang="ar-SA" dirty="0" err="1" smtClean="0"/>
              <a:t>للمراضة</a:t>
            </a:r>
            <a:r>
              <a:rPr lang="ar-SA" dirty="0" smtClean="0"/>
              <a:t> والوفيات في الورم </a:t>
            </a:r>
            <a:r>
              <a:rPr lang="ar-SA" dirty="0" err="1" smtClean="0"/>
              <a:t>النقوي</a:t>
            </a:r>
            <a:r>
              <a:rPr lang="ar-SA" dirty="0" smtClean="0"/>
              <a:t> العديد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الخطر الأكبر في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الشهرين </a:t>
            </a:r>
            <a:r>
              <a:rPr lang="ar-SA" dirty="0"/>
              <a:t>الأوليين </a:t>
            </a:r>
            <a:r>
              <a:rPr lang="ar-SA" dirty="0" smtClean="0"/>
              <a:t>للمعالجة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نقص محببات شديد محرض بالمعالجة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المصابين بمرض ناكس أو معند .</a:t>
            </a:r>
          </a:p>
        </p:txBody>
      </p:sp>
    </p:spTree>
    <p:extLst>
      <p:ext uri="{BB962C8B-B14F-4D97-AF65-F5344CB8AC3E}">
        <p14:creationId xmlns:p14="http://schemas.microsoft.com/office/powerpoint/2010/main" val="28976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8674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السبب الرئيسي للإنتان هو ضعف إنتاج الأضداد بسبب نقص </a:t>
            </a:r>
            <a:r>
              <a:rPr lang="ar-SA" dirty="0" err="1" smtClean="0"/>
              <a:t>الغلوبولينات</a:t>
            </a:r>
            <a:r>
              <a:rPr lang="ar-SA" dirty="0" smtClean="0"/>
              <a:t> المناعية الوظيفية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الأسباب المهمة الأخرى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نقص المحببات بفعل العلاج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ضعف الوظيفة الكلوية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المعالجة </a:t>
            </a:r>
            <a:r>
              <a:rPr lang="ar-SA" dirty="0" err="1" smtClean="0"/>
              <a:t>بالستيروئيدات</a:t>
            </a:r>
            <a:r>
              <a:rPr lang="ar-SA" dirty="0" smtClean="0"/>
              <a:t> السكرية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عيوب المناعة الخلوية.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الشذوذات في وظيفة الخلايا </a:t>
            </a:r>
            <a:r>
              <a:rPr lang="en-US" dirty="0" smtClean="0"/>
              <a:t>T</a:t>
            </a:r>
            <a:r>
              <a:rPr lang="ar-SY" dirty="0" smtClean="0"/>
              <a:t> مثلاً </a:t>
            </a:r>
            <a:r>
              <a:rPr lang="ar-SY" dirty="0" err="1" smtClean="0"/>
              <a:t>إنقلاب</a:t>
            </a:r>
            <a:r>
              <a:rPr lang="ar-SY" dirty="0" smtClean="0"/>
              <a:t> نسبة </a:t>
            </a:r>
            <a:r>
              <a:rPr lang="en-US" dirty="0" smtClean="0"/>
              <a:t>CD4/CD8</a:t>
            </a:r>
            <a:r>
              <a:rPr lang="ar-SY" dirty="0" smtClean="0"/>
              <a:t>.</a:t>
            </a:r>
            <a:endParaRPr lang="ar-S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معظم الإنتانات عند المرضى المشخصين حديثاً وخلال الدورات الأولى للمعالجة ناجمة عن </a:t>
            </a:r>
            <a:r>
              <a:rPr lang="ar-SA" dirty="0" err="1" smtClean="0"/>
              <a:t>العقديات</a:t>
            </a:r>
            <a:r>
              <a:rPr lang="ar-SA" dirty="0" smtClean="0"/>
              <a:t> الرئوية والعنقوديات المذهبة </a:t>
            </a:r>
            <a:r>
              <a:rPr lang="ar-SA" dirty="0" err="1" smtClean="0"/>
              <a:t>والمستدميات</a:t>
            </a:r>
            <a:r>
              <a:rPr lang="ar-SA" dirty="0" smtClean="0"/>
              <a:t> </a:t>
            </a:r>
            <a:r>
              <a:rPr lang="ar-SA" dirty="0" err="1" smtClean="0"/>
              <a:t>النزلية</a:t>
            </a:r>
            <a:r>
              <a:rPr lang="ar-SA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أما عند مرضى القصور الكلوي وحالات المرض </a:t>
            </a:r>
            <a:r>
              <a:rPr lang="ar-SA" dirty="0" err="1" smtClean="0"/>
              <a:t>المعند</a:t>
            </a:r>
            <a:r>
              <a:rPr lang="ar-SA" dirty="0" smtClean="0"/>
              <a:t> و/أو الناكس فأكثر من 90% تكون ناجمة عن العصيات سلبية الغرام أو العنقوديات المذهبة 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821363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r-SY" u="sng" dirty="0" smtClean="0"/>
              <a:t>سادساً – إصابة الجهاز العصبي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إنضغاط </a:t>
            </a:r>
            <a:r>
              <a:rPr lang="ar-SY" dirty="0"/>
              <a:t>النخاع </a:t>
            </a:r>
            <a:r>
              <a:rPr lang="ar-SY" dirty="0" smtClean="0"/>
              <a:t>الشوكي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الإختلاط العصبي الأخطر والأكثر تواتراً في الورم </a:t>
            </a:r>
            <a:r>
              <a:rPr lang="ar-SY" dirty="0" err="1" smtClean="0"/>
              <a:t>النقوي</a:t>
            </a:r>
            <a:r>
              <a:rPr lang="ar-SY" dirty="0" smtClean="0"/>
              <a:t> العديد ويحصل عند 10% من المرضى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يحدث غالباً بفعل ورم الخلايا </a:t>
            </a:r>
            <a:r>
              <a:rPr lang="ar-SY" dirty="0" err="1" smtClean="0"/>
              <a:t>البلاسمية</a:t>
            </a:r>
            <a:r>
              <a:rPr lang="ar-SY" dirty="0" smtClean="0"/>
              <a:t> ومن النادر جداً أن ينجم عن كسر فقري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أشيع أماكن الإصابة هو الشوك الظهري يليه المنطقة القطنية.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صورته السريرية :</a:t>
            </a:r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الألم الظهري والخزل السفلي .</a:t>
            </a:r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يمكن أن يتطور في عدة أيام أو أسابيع قليلة ، وقد يكون البدء مفاجئاً حيث تتكامل الأعراض خلال ساعات قليلة .</a:t>
            </a:r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مع وجود مستوى حسي .</a:t>
            </a:r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متلازمة ذيل الفرس(ألم ظهري سفلي مع توزع جذري وضعف بالقدم ).</a:t>
            </a:r>
          </a:p>
          <a:p>
            <a:pPr>
              <a:buFont typeface="Wingdings" panose="05000000000000000000" pitchFamily="2" charset="2"/>
              <a:buChar char="q"/>
            </a:pPr>
            <a:endParaRPr lang="ar-SY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0198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إنضغاط جذر العصب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يمكن أن يتسبب بألم ظهر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قد يترافق أو لا يترافق مع إصابة حسية جذرية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اعتلال الأعصاب المحيطية المهم سريرياً نادر جداً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إصابة السحايا الرقيقة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نادرة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قد نجد خلايا </a:t>
            </a:r>
            <a:r>
              <a:rPr lang="ar-SY" dirty="0" err="1" smtClean="0"/>
              <a:t>بلاسمية</a:t>
            </a:r>
            <a:r>
              <a:rPr lang="ar-SY" dirty="0" smtClean="0"/>
              <a:t> في السائل الدماغي الشوكي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إصابة </a:t>
            </a:r>
            <a:r>
              <a:rPr lang="en-US" dirty="0" smtClean="0"/>
              <a:t>CNS</a:t>
            </a:r>
            <a:r>
              <a:rPr lang="ar-SY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نسبته 1%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يتظاهر بخزل سفلي </a:t>
            </a:r>
            <a:r>
              <a:rPr lang="ar-SY" dirty="0" err="1" smtClean="0"/>
              <a:t>وإرتفاع</a:t>
            </a:r>
            <a:r>
              <a:rPr lang="ar-SY" dirty="0" smtClean="0"/>
              <a:t> التوتر داخل القحف وشلل أعصاب </a:t>
            </a:r>
            <a:r>
              <a:rPr lang="ar-SY" dirty="0" err="1" smtClean="0"/>
              <a:t>قحفية</a:t>
            </a:r>
            <a:r>
              <a:rPr lang="ar-SY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/>
              <a:t>يظهر بزل </a:t>
            </a:r>
            <a:r>
              <a:rPr lang="en-US" dirty="0" smtClean="0"/>
              <a:t>CSF</a:t>
            </a:r>
            <a:r>
              <a:rPr lang="ar-SY" dirty="0" smtClean="0"/>
              <a:t> :خلايا </a:t>
            </a:r>
            <a:r>
              <a:rPr lang="ar-SY" dirty="0" err="1" smtClean="0"/>
              <a:t>بلاسمية</a:t>
            </a:r>
            <a:r>
              <a:rPr lang="ar-SY" dirty="0" smtClean="0"/>
              <a:t> ذات شكل أرومي بلاسمي مع ارتفاع تركيز البروتين وإيجابية التثبيت المناعي بالنسبة لبروتين </a:t>
            </a:r>
            <a:r>
              <a:rPr lang="ar-SY" dirty="0" err="1" smtClean="0"/>
              <a:t>النقيوم</a:t>
            </a:r>
            <a:r>
              <a:rPr lang="ar-SY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57451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Y" u="sng" dirty="0" smtClean="0"/>
              <a:t>سابعاً – فرط اللزوجة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يحدث بنسبة أقل من 10% </a:t>
            </a:r>
            <a:r>
              <a:rPr lang="ar-SY" dirty="0"/>
              <a:t>من مرضى </a:t>
            </a:r>
            <a:r>
              <a:rPr lang="ar-SY" dirty="0" err="1"/>
              <a:t>النقيوم</a:t>
            </a:r>
            <a:r>
              <a:rPr lang="ar-SY" dirty="0"/>
              <a:t> </a:t>
            </a:r>
            <a:r>
              <a:rPr lang="ar-SY" dirty="0" smtClean="0"/>
              <a:t>(7%منهم تكون لزوجة البلاسما لديهم </a:t>
            </a:r>
            <a:r>
              <a:rPr lang="ar-SY" dirty="0" smtClean="0">
                <a:latin typeface="Calibri" panose="020F0502020204030204" pitchFamily="34" charset="0"/>
              </a:rPr>
              <a:t>&gt; 4 )</a:t>
            </a:r>
            <a:r>
              <a:rPr lang="ar-SY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تنجم أعراض فرط اللزوجة عن مشاكل بالدوران مؤدية إلى مشاكل عصبية ورئوية وكلوية وسوء بوظائف الأعضاء المختلفة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أشيع في حالات </a:t>
            </a:r>
            <a:r>
              <a:rPr lang="ar-SY" dirty="0" err="1" smtClean="0"/>
              <a:t>نقيوم</a:t>
            </a:r>
            <a:r>
              <a:rPr lang="ar-SY" dirty="0" smtClean="0"/>
              <a:t> الـ </a:t>
            </a:r>
            <a:r>
              <a:rPr lang="en-US" dirty="0" smtClean="0"/>
              <a:t>IgA</a:t>
            </a:r>
            <a:r>
              <a:rPr lang="ar-SY" dirty="0" smtClean="0"/>
              <a:t> مقارنة بالـ</a:t>
            </a:r>
            <a:r>
              <a:rPr lang="en-US" dirty="0" smtClean="0"/>
              <a:t>IgG</a:t>
            </a:r>
            <a:r>
              <a:rPr lang="ar-SY" dirty="0" smtClean="0"/>
              <a:t> (ومن بين هؤلاء المرضى تكون أشيع في تحت الصنف </a:t>
            </a:r>
            <a:r>
              <a:rPr lang="en-US" dirty="0" smtClean="0"/>
              <a:t>IgG3</a:t>
            </a:r>
            <a:r>
              <a:rPr lang="ar-SY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يصبح المرضى عرضيين عندما تكون لزوجة البلاسما بين 6-7 (الطبيعي </a:t>
            </a:r>
            <a:r>
              <a:rPr lang="ar-SY" dirty="0" smtClean="0">
                <a:latin typeface="Calibri" panose="020F0502020204030204" pitchFamily="34" charset="0"/>
              </a:rPr>
              <a:t>≤ </a:t>
            </a:r>
            <a:r>
              <a:rPr lang="en-US" dirty="0" smtClean="0">
                <a:latin typeface="Calibri" panose="020F0502020204030204" pitchFamily="34" charset="0"/>
              </a:rPr>
              <a:t>1.8</a:t>
            </a:r>
            <a:r>
              <a:rPr lang="ar-SY" dirty="0" smtClean="0">
                <a:latin typeface="Calibri" panose="020F0502020204030204" pitchFamily="34" charset="0"/>
              </a:rPr>
              <a:t> )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68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7912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Y" u="sng" dirty="0"/>
              <a:t>ثامناً – </a:t>
            </a:r>
            <a:r>
              <a:rPr lang="ar-SY" u="sng" dirty="0" err="1"/>
              <a:t>الإضطرابات</a:t>
            </a:r>
            <a:r>
              <a:rPr lang="ar-SY" u="sng" dirty="0"/>
              <a:t> </a:t>
            </a:r>
            <a:r>
              <a:rPr lang="ar-SY" u="sng" dirty="0" err="1"/>
              <a:t>الإرقائية</a:t>
            </a:r>
            <a:r>
              <a:rPr lang="ar-SY" u="sng" dirty="0"/>
              <a:t>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يحدث النزف </a:t>
            </a:r>
            <a:r>
              <a:rPr lang="ar-SY" dirty="0"/>
              <a:t>بشكل أشيع من الخثار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يتظاهر النزف عند ثلث المرضى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أهم أسباب التظاهرات النزفية : نقص الصفيحات ، القصور الكلوي ، فرط اللزوجة ، والعوامل التي تؤثر على وظيفة عوامل التخثر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يمكن أن تلعب </a:t>
            </a:r>
            <a:r>
              <a:rPr lang="ar-SY" dirty="0" err="1" smtClean="0"/>
              <a:t>الغلوبولينات</a:t>
            </a:r>
            <a:r>
              <a:rPr lang="ar-SY" dirty="0" smtClean="0"/>
              <a:t> المناعية دور مثبط نوعي لـ </a:t>
            </a:r>
            <a:r>
              <a:rPr lang="en-US" dirty="0" smtClean="0"/>
              <a:t>AT</a:t>
            </a:r>
            <a:r>
              <a:rPr lang="ar-SY" dirty="0" smtClean="0"/>
              <a:t>وعامل فون </a:t>
            </a:r>
            <a:r>
              <a:rPr lang="ar-SY" dirty="0" err="1" smtClean="0"/>
              <a:t>ويلبراند</a:t>
            </a:r>
            <a:r>
              <a:rPr lang="ar-SY" dirty="0" smtClean="0"/>
              <a:t> والعامل </a:t>
            </a:r>
            <a:r>
              <a:rPr lang="en-US" dirty="0" smtClean="0"/>
              <a:t>VIII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ذكرت حالات من تثبيط عوامل التخثر(</a:t>
            </a:r>
            <a:r>
              <a:rPr lang="en-US" dirty="0"/>
              <a:t>II,V,VII,VIII,X</a:t>
            </a:r>
            <a:r>
              <a:rPr lang="ar-SY" dirty="0"/>
              <a:t>)</a:t>
            </a:r>
            <a:r>
              <a:rPr lang="ar-SY" dirty="0" err="1"/>
              <a:t>والفيبرينوجين</a:t>
            </a:r>
            <a:r>
              <a:rPr lang="ar-SY" dirty="0"/>
              <a:t> </a:t>
            </a:r>
            <a:endParaRPr lang="ar-SY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ذكرت بعض حالات الخثار وأهم أسبابها ( البروتينات وحيدة النسيلة مسؤولة عن تطور مضادات التخثر </a:t>
            </a:r>
            <a:r>
              <a:rPr lang="ar-SY" dirty="0" err="1" smtClean="0"/>
              <a:t>الذئبية</a:t>
            </a:r>
            <a:r>
              <a:rPr lang="ar-SY" dirty="0" smtClean="0"/>
              <a:t> ،عوز بروتين</a:t>
            </a:r>
            <a:r>
              <a:rPr lang="en-US" dirty="0" smtClean="0"/>
              <a:t>S</a:t>
            </a:r>
            <a:r>
              <a:rPr lang="ar-SY" dirty="0" smtClean="0"/>
              <a:t> المكتسب،</a:t>
            </a:r>
            <a:r>
              <a:rPr lang="en-US" dirty="0" smtClean="0"/>
              <a:t>APCR</a:t>
            </a:r>
            <a:r>
              <a:rPr lang="ar-SY" dirty="0" smtClean="0"/>
              <a:t>المكتسب ، تثبيط مفعل </a:t>
            </a:r>
            <a:r>
              <a:rPr lang="ar-SY" dirty="0" err="1" smtClean="0"/>
              <a:t>البلاسمينوجين</a:t>
            </a:r>
            <a:r>
              <a:rPr lang="ar-SY" dirty="0" smtClean="0"/>
              <a:t> النسيجي ، العمر المتقدم وعدم الحركة ) 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790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609600"/>
            <a:ext cx="8629650" cy="5181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18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9436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Y" u="sng" dirty="0" smtClean="0"/>
              <a:t>تاسعاً – تحري مريض يشتبه بإصابته بالورم </a:t>
            </a:r>
            <a:r>
              <a:rPr lang="ar-SY" u="sng" dirty="0" err="1" smtClean="0"/>
              <a:t>النقوي</a:t>
            </a:r>
            <a:r>
              <a:rPr lang="ar-SY" u="sng" dirty="0" smtClean="0"/>
              <a:t> العديد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b="1" dirty="0" err="1" smtClean="0"/>
              <a:t>إختبارات</a:t>
            </a:r>
            <a:r>
              <a:rPr lang="ar-SY" b="1" dirty="0" smtClean="0"/>
              <a:t> المسح : 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/>
              <a:t>تعداد دم كامل مع لطاخة محيطية 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978754" cy="3309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1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3152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65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561931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سرعة التثفل :ترتفع في أكثر من 90% من الحالات ولكن ليس بداء السلاسل الخفيفة أو الشكل غير المفرز من الورم </a:t>
            </a:r>
            <a:r>
              <a:rPr lang="ar-SY" dirty="0" err="1" smtClean="0"/>
              <a:t>النقوي</a:t>
            </a:r>
            <a:r>
              <a:rPr lang="ar-SY" dirty="0" smtClean="0"/>
              <a:t> العديد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تحاليل البولة </a:t>
            </a:r>
            <a:r>
              <a:rPr lang="ar-SY" dirty="0" err="1" smtClean="0"/>
              <a:t>والكرياتينين</a:t>
            </a:r>
            <a:r>
              <a:rPr lang="ar-SY" dirty="0" smtClean="0"/>
              <a:t> والشوارد والبروتين والألبومين والكلس والفوسفور </a:t>
            </a:r>
            <a:r>
              <a:rPr lang="ar-SY" dirty="0" err="1" smtClean="0"/>
              <a:t>والفوسفاتاز</a:t>
            </a:r>
            <a:r>
              <a:rPr lang="ar-SY" dirty="0" smtClean="0"/>
              <a:t> القلوية في المصل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حمض البول : قد يرتفع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رحلان بروتينات المصل  والبول الكهربائي والمناعي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err="1" smtClean="0"/>
              <a:t>الغلوبولينات</a:t>
            </a:r>
            <a:r>
              <a:rPr lang="ar-SY" dirty="0" smtClean="0"/>
              <a:t> المناعية في المصل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تحري السلاسل الخفيفة الحرة في المصل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تحليل بول روتيني : لتحري البيلة البروتينية 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0198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 startAt="9"/>
            </a:pPr>
            <a:r>
              <a:rPr lang="ar-SY" dirty="0" smtClean="0"/>
              <a:t> جمع بول 24 ساعة : من أجل تصفية </a:t>
            </a:r>
            <a:r>
              <a:rPr lang="ar-SY" dirty="0" err="1" smtClean="0"/>
              <a:t>الكرياتينين</a:t>
            </a:r>
            <a:r>
              <a:rPr lang="ar-SY" dirty="0" smtClean="0"/>
              <a:t> وبروتين بول 24 ساعة لتقييم الأذية الكلوية .</a:t>
            </a:r>
          </a:p>
          <a:p>
            <a:pPr marL="571500" indent="-571500">
              <a:buFont typeface="+mj-lt"/>
              <a:buAutoNum type="romanLcPeriod" startAt="9"/>
            </a:pPr>
            <a:r>
              <a:rPr lang="ar-SY" dirty="0" smtClean="0"/>
              <a:t>صور أشعة لمواقع الألم العظمي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b="1" dirty="0" smtClean="0"/>
              <a:t>الفحوص المشخصة :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/>
              <a:t>بزل النقي وخزعة العظم .</a:t>
            </a:r>
          </a:p>
          <a:p>
            <a:pPr marL="0" indent="0">
              <a:buNone/>
            </a:pPr>
            <a:endParaRPr lang="ar-SY" dirty="0" smtClean="0"/>
          </a:p>
          <a:p>
            <a:pPr marL="571500" indent="-571500">
              <a:buFont typeface="+mj-lt"/>
              <a:buAutoNum type="romanLcPeriod" startAt="9"/>
            </a:pPr>
            <a:endParaRPr lang="ar-SY" dirty="0" smtClean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731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3" y="685800"/>
            <a:ext cx="7747237" cy="50473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32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70104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85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457200"/>
            <a:ext cx="8339138" cy="53340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فحوص المسح الشعاعية الهيكلية : لتحديد الآفات </a:t>
            </a:r>
            <a:r>
              <a:rPr lang="ar-SY" dirty="0" err="1" smtClean="0"/>
              <a:t>الإنحلالية</a:t>
            </a:r>
            <a:r>
              <a:rPr lang="ar-SY" dirty="0" smtClean="0"/>
              <a:t> والكسور وترقق العظام (5-10%من المرضى )، 20% من المرضى ليس لديهم إصابات عظمية ) .</a:t>
            </a:r>
          </a:p>
          <a:p>
            <a:pPr marL="571500" indent="-571500">
              <a:buFont typeface="+mj-lt"/>
              <a:buAutoNum type="romanLcPeriod" startAt="2"/>
            </a:pPr>
            <a:r>
              <a:rPr lang="ar-SY" dirty="0" smtClean="0"/>
              <a:t>التثبيت المناعي </a:t>
            </a:r>
            <a:r>
              <a:rPr lang="ar-SY" dirty="0" err="1" smtClean="0"/>
              <a:t>للبارابروتينات</a:t>
            </a:r>
            <a:r>
              <a:rPr lang="ar-SY" dirty="0" smtClean="0"/>
              <a:t> وقياس كثافتها (</a:t>
            </a:r>
            <a:r>
              <a:rPr lang="en-US" dirty="0" smtClean="0"/>
              <a:t>Densitometry</a:t>
            </a:r>
            <a:r>
              <a:rPr lang="ar-SY" dirty="0" smtClean="0"/>
              <a:t>) :</a:t>
            </a:r>
          </a:p>
          <a:p>
            <a:pPr marL="0" indent="0">
              <a:buNone/>
            </a:pPr>
            <a:r>
              <a:rPr lang="ar-SY" dirty="0" smtClean="0"/>
              <a:t>حيث أنه يقيس كمية </a:t>
            </a:r>
            <a:r>
              <a:rPr lang="ar-SY" dirty="0" err="1" smtClean="0"/>
              <a:t>البارابروتين</a:t>
            </a:r>
            <a:r>
              <a:rPr lang="ar-SY" dirty="0" smtClean="0"/>
              <a:t> ويحدد نوعها وتكون بالشكل التالي :</a:t>
            </a:r>
          </a:p>
          <a:p>
            <a:pPr marL="0" indent="0">
              <a:buNone/>
            </a:pPr>
            <a:r>
              <a:rPr lang="ar-SY" dirty="0" smtClean="0"/>
              <a:t>55% من الحالات </a:t>
            </a:r>
            <a:r>
              <a:rPr lang="en-US" dirty="0" smtClean="0"/>
              <a:t>IgG</a:t>
            </a:r>
            <a:r>
              <a:rPr lang="ar-SY" dirty="0" smtClean="0"/>
              <a:t> ، 22% </a:t>
            </a:r>
            <a:r>
              <a:rPr lang="en-US" dirty="0" smtClean="0"/>
              <a:t>IgA</a:t>
            </a:r>
            <a:r>
              <a:rPr lang="ar-SY" dirty="0" smtClean="0"/>
              <a:t> ،</a:t>
            </a:r>
            <a:r>
              <a:rPr lang="ar-SA" dirty="0" smtClean="0"/>
              <a:t>0.5 % </a:t>
            </a:r>
            <a:r>
              <a:rPr lang="en-US" dirty="0" err="1" smtClean="0"/>
              <a:t>IgM</a:t>
            </a:r>
            <a:r>
              <a:rPr lang="ar-SA" dirty="0" smtClean="0"/>
              <a:t> ، أقل من </a:t>
            </a:r>
            <a:r>
              <a:rPr lang="ar-SY" dirty="0" smtClean="0"/>
              <a:t>0.01% </a:t>
            </a:r>
            <a:r>
              <a:rPr lang="en-US" dirty="0" err="1" smtClean="0"/>
              <a:t>IgE</a:t>
            </a:r>
            <a:r>
              <a:rPr lang="ar-SY" dirty="0" smtClean="0"/>
              <a:t> ،22% سلاسل خفيفة (</a:t>
            </a:r>
            <a:r>
              <a:rPr lang="en-US" dirty="0" smtClean="0"/>
              <a:t>( LC</a:t>
            </a:r>
            <a:r>
              <a:rPr lang="ar-SY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9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مقدمة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SA" dirty="0" smtClean="0"/>
              <a:t>هو خباثة على </a:t>
            </a:r>
            <a:r>
              <a:rPr lang="ar-SY" dirty="0" smtClean="0"/>
              <a:t>حساب الخلايا </a:t>
            </a:r>
            <a:r>
              <a:rPr lang="en-US" dirty="0" smtClean="0"/>
              <a:t>B</a:t>
            </a:r>
            <a:r>
              <a:rPr lang="ar-SY" dirty="0" smtClean="0"/>
              <a:t> ،يحدث فيه تراكم لخلايا </a:t>
            </a:r>
            <a:r>
              <a:rPr lang="ar-SY" dirty="0" err="1" smtClean="0"/>
              <a:t>بلاسمية</a:t>
            </a:r>
            <a:r>
              <a:rPr lang="ar-SY" dirty="0" smtClean="0"/>
              <a:t> </a:t>
            </a:r>
            <a:r>
              <a:rPr lang="ar-SY" dirty="0" err="1" smtClean="0"/>
              <a:t>نسيلية</a:t>
            </a:r>
            <a:r>
              <a:rPr lang="ar-SY" dirty="0" smtClean="0"/>
              <a:t> متمايزة نهائياً في نقي العظم مع إنتاج </a:t>
            </a:r>
            <a:r>
              <a:rPr lang="ar-SY" dirty="0" err="1" smtClean="0"/>
              <a:t>غلوبولين</a:t>
            </a:r>
            <a:r>
              <a:rPr lang="ar-SY" dirty="0" smtClean="0"/>
              <a:t> مناعي وحيد النسيلة في المصل و/ </a:t>
            </a:r>
            <a:r>
              <a:rPr lang="ar-SY" dirty="0" err="1" smtClean="0"/>
              <a:t>أوالبول</a:t>
            </a:r>
            <a:r>
              <a:rPr lang="ar-SY" dirty="0" smtClean="0"/>
              <a:t>.</a:t>
            </a:r>
            <a:endParaRPr lang="ar-SA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يسبب هذا التكاثر : إصابة هيكلية شديدة </a:t>
            </a:r>
            <a:r>
              <a:rPr lang="ar-SA" dirty="0" err="1" smtClean="0"/>
              <a:t>وأذيات</a:t>
            </a:r>
            <a:r>
              <a:rPr lang="ar-SA" dirty="0" smtClean="0"/>
              <a:t> حالة للعظم وفرط كالسيوم الدم وفقر دم و/أو أورام خلايا </a:t>
            </a:r>
            <a:r>
              <a:rPr lang="ar-SA" dirty="0" err="1" smtClean="0"/>
              <a:t>بلاسمية</a:t>
            </a:r>
            <a:r>
              <a:rPr lang="ar-SA" dirty="0" smtClean="0"/>
              <a:t> في النسيج الرخو. </a:t>
            </a: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أما الإنتاج المفرط </a:t>
            </a:r>
            <a:r>
              <a:rPr lang="ar-SA" dirty="0" err="1" smtClean="0"/>
              <a:t>للغلوبولين</a:t>
            </a:r>
            <a:r>
              <a:rPr lang="ar-SA" dirty="0" smtClean="0"/>
              <a:t> المناعي وحيد النسيلة فيسبب قصور كلوي ويزيد خطر الإنتانات المهددة للحياة .</a:t>
            </a:r>
          </a:p>
          <a:p>
            <a:pPr>
              <a:buFont typeface="Wingdings" pitchFamily="2" charset="2"/>
              <a:buChar char="v"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827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b="1" dirty="0" smtClean="0"/>
              <a:t>الفحوص التي تساعد في تحديد الحمل الورمي والإنذار :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/>
              <a:t>عيار </a:t>
            </a:r>
            <a:r>
              <a:rPr lang="en-US" dirty="0" err="1" smtClean="0"/>
              <a:t>microglobulin</a:t>
            </a:r>
            <a:r>
              <a:rPr lang="ar-SY" dirty="0" smtClean="0"/>
              <a:t>-2</a:t>
            </a:r>
            <a:r>
              <a:rPr lang="en-US" dirty="0" smtClean="0"/>
              <a:t> ß</a:t>
            </a:r>
            <a:r>
              <a:rPr lang="ar-SA" dirty="0" smtClean="0"/>
              <a:t>: يقيس الحمل الورمي 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CRP </a:t>
            </a:r>
            <a:r>
              <a:rPr lang="ar-SA" dirty="0" smtClean="0"/>
              <a:t> : وهو مؤشر لإفراز </a:t>
            </a:r>
            <a:r>
              <a:rPr lang="en-US" dirty="0" smtClean="0"/>
              <a:t>IL-6</a:t>
            </a:r>
            <a:r>
              <a:rPr lang="ar-SA" dirty="0" smtClean="0"/>
              <a:t> وتدل على هجومية المرض 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LDH</a:t>
            </a:r>
            <a:r>
              <a:rPr lang="ar-SA" dirty="0" smtClean="0"/>
              <a:t> المصل : يدل على هجومية المرض .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/>
              <a:t>ألبومين المصل : يترافق </a:t>
            </a:r>
            <a:r>
              <a:rPr lang="ar-SA" dirty="0" err="1" smtClean="0"/>
              <a:t>إنخفاضه</a:t>
            </a:r>
            <a:r>
              <a:rPr lang="ar-SA" dirty="0"/>
              <a:t> </a:t>
            </a:r>
            <a:r>
              <a:rPr lang="ar-SA" dirty="0" smtClean="0"/>
              <a:t>مع سوء الإنذار 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BM </a:t>
            </a:r>
            <a:r>
              <a:rPr lang="en-US" dirty="0" err="1" smtClean="0"/>
              <a:t>cytogenetics</a:t>
            </a:r>
            <a:r>
              <a:rPr lang="en-US" dirty="0" smtClean="0"/>
              <a:t> and FISH</a:t>
            </a:r>
            <a:r>
              <a:rPr lang="ar-SY" dirty="0" smtClean="0"/>
              <a:t> 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/>
              <a:t>خزعة نقي العظم والتلوينات الكيميائية النسيجية المناعية .</a:t>
            </a:r>
            <a:endParaRPr lang="ar-SY" dirty="0"/>
          </a:p>
          <a:p>
            <a:pPr marL="571500" indent="-571500">
              <a:buFont typeface="+mj-lt"/>
              <a:buAutoNum type="romanLcPeriod"/>
            </a:pPr>
            <a:endParaRPr lang="ar-SY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2390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37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المعايير التشخيصية للورم </a:t>
            </a:r>
            <a:r>
              <a:rPr lang="ar-SA" dirty="0" err="1" smtClean="0"/>
              <a:t>النقوي</a:t>
            </a:r>
            <a:r>
              <a:rPr lang="ar-SA" dirty="0" smtClean="0"/>
              <a:t> العديد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ar-SA" dirty="0" smtClean="0"/>
              <a:t>تقسم معايير تشخيص الـورم </a:t>
            </a:r>
            <a:r>
              <a:rPr lang="ar-SA" dirty="0" err="1" smtClean="0"/>
              <a:t>النقوي</a:t>
            </a:r>
            <a:r>
              <a:rPr lang="ar-SA" dirty="0" smtClean="0"/>
              <a:t> العديد إلى معايير كبرى ومعايير صغرى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 smtClean="0"/>
              <a:t>ولتشخيص النقيوم يجب أن يتوفر على الأقل معيار كبير وآخر صغير ، أو على الأقل ثلاثة معايير صغرى عند مريض عرضي مع إصابة </a:t>
            </a:r>
            <a:r>
              <a:rPr lang="ar-SA" dirty="0" err="1" smtClean="0"/>
              <a:t>مترقية</a:t>
            </a:r>
            <a:r>
              <a:rPr lang="ar-SA" dirty="0" smtClean="0"/>
              <a:t>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 smtClean="0"/>
              <a:t>يدعم التشخيص وجود أحد الأعراض التالية (خاصة إذا كانت ذات بدء حديث ) : فقر دم ، فرط كلس الدم ، </a:t>
            </a:r>
            <a:r>
              <a:rPr lang="ar-SA" dirty="0" err="1" smtClean="0"/>
              <a:t>آزوتيميا</a:t>
            </a:r>
            <a:r>
              <a:rPr lang="ar-SA" dirty="0" smtClean="0"/>
              <a:t>، نقص الألبومين .</a:t>
            </a:r>
          </a:p>
        </p:txBody>
      </p:sp>
    </p:spTree>
    <p:extLst>
      <p:ext uri="{BB962C8B-B14F-4D97-AF65-F5344CB8AC3E}">
        <p14:creationId xmlns:p14="http://schemas.microsoft.com/office/powerpoint/2010/main" val="851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31452"/>
              </p:ext>
            </p:extLst>
          </p:nvPr>
        </p:nvGraphicFramePr>
        <p:xfrm>
          <a:off x="533400" y="838200"/>
          <a:ext cx="81534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9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06840"/>
              </p:ext>
            </p:extLst>
          </p:nvPr>
        </p:nvGraphicFramePr>
        <p:xfrm>
          <a:off x="457200" y="838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3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7724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46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INTERNATIONAL MYELOMA WOKING GROUP CRITERIA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392488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1-Clonal bone marrow plasma cells </a:t>
            </a:r>
            <a:r>
              <a:rPr lang="en-US" dirty="0" smtClean="0">
                <a:latin typeface="Calibri" panose="020F0502020204030204" pitchFamily="34" charset="0"/>
              </a:rPr>
              <a:t>≥ 10% (bone marrow involvement can be patchy and several random biopsies may be needed ) and</a:t>
            </a:r>
            <a:endParaRPr lang="ar-SA" dirty="0" smtClean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Calibri" panose="020F0502020204030204" pitchFamily="34" charset="0"/>
              </a:rPr>
              <a:t>2-Pressence of serum and / or urinary monoclonal protein (except in patients with true </a:t>
            </a:r>
            <a:r>
              <a:rPr lang="en-US" dirty="0" err="1" smtClean="0">
                <a:latin typeface="Calibri" panose="020F0502020204030204" pitchFamily="34" charset="0"/>
              </a:rPr>
              <a:t>nonsecretory</a:t>
            </a:r>
            <a:r>
              <a:rPr lang="en-US" dirty="0" smtClean="0">
                <a:latin typeface="Calibri" panose="020F0502020204030204" pitchFamily="34" charset="0"/>
              </a:rPr>
              <a:t> multiple </a:t>
            </a:r>
            <a:r>
              <a:rPr lang="en-US" dirty="0" err="1" smtClean="0">
                <a:latin typeface="Calibri" panose="020F0502020204030204" pitchFamily="34" charset="0"/>
              </a:rPr>
              <a:t>myloma</a:t>
            </a:r>
            <a:r>
              <a:rPr lang="ar-SY" dirty="0" smtClean="0">
                <a:latin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dirty="0" smtClean="0"/>
              <a:t>3-Evidence of end – organ damage that can be attributed to the underling plasma cell </a:t>
            </a:r>
            <a:r>
              <a:rPr lang="en-US" dirty="0"/>
              <a:t>proliferative disorder: </a:t>
            </a:r>
            <a:endParaRPr lang="ar-SY" dirty="0" smtClean="0"/>
          </a:p>
          <a:p>
            <a:pPr marL="0" indent="0" algn="l">
              <a:buNone/>
            </a:pPr>
            <a:r>
              <a:rPr lang="en-US" dirty="0" smtClean="0"/>
              <a:t>Calcium elevation (</a:t>
            </a:r>
            <a:r>
              <a:rPr lang="en-US" dirty="0" smtClean="0">
                <a:latin typeface="Calibri" panose="020F0502020204030204" pitchFamily="34" charset="0"/>
              </a:rPr>
              <a:t>&gt; 11.5 mg/dl )</a:t>
            </a:r>
          </a:p>
          <a:p>
            <a:pPr marL="0" indent="0" algn="l">
              <a:buNone/>
            </a:pPr>
            <a:r>
              <a:rPr lang="en-US" dirty="0" smtClean="0">
                <a:latin typeface="Calibri" panose="020F0502020204030204" pitchFamily="34" charset="0"/>
              </a:rPr>
              <a:t>Renal insufficiency (</a:t>
            </a:r>
            <a:r>
              <a:rPr lang="en-US" dirty="0" err="1" smtClean="0">
                <a:latin typeface="Calibri" panose="020F0502020204030204" pitchFamily="34" charset="0"/>
              </a:rPr>
              <a:t>crea</a:t>
            </a:r>
            <a:r>
              <a:rPr lang="en-US" dirty="0" smtClean="0">
                <a:latin typeface="Calibri" panose="020F0502020204030204" pitchFamily="34" charset="0"/>
              </a:rPr>
              <a:t> &gt; 2 mg/dl)</a:t>
            </a:r>
          </a:p>
          <a:p>
            <a:pPr marL="0" indent="0" algn="l">
              <a:buNone/>
            </a:pPr>
            <a:r>
              <a:rPr lang="en-US" dirty="0" smtClean="0">
                <a:latin typeface="Calibri" panose="020F0502020204030204" pitchFamily="34" charset="0"/>
              </a:rPr>
              <a:t>Anemia (Hgb &lt; 10 g/dl or 2 g/dl &lt; Normal )</a:t>
            </a:r>
          </a:p>
          <a:p>
            <a:pPr marL="0" indent="0" algn="l">
              <a:buNone/>
            </a:pPr>
            <a:r>
              <a:rPr lang="en-US" dirty="0" smtClean="0">
                <a:latin typeface="Calibri" panose="020F0502020204030204" pitchFamily="34" charset="0"/>
              </a:rPr>
              <a:t>Bone disease (lytic lesions or osteopenia ).</a:t>
            </a:r>
            <a:r>
              <a:rPr lang="ar-SY" dirty="0" smtClean="0">
                <a:latin typeface="Calibri" panose="020F0502020204030204" pitchFamily="34" charset="0"/>
              </a:rPr>
              <a:t> </a:t>
            </a:r>
            <a:endParaRPr lang="en-US" dirty="0" smtClean="0"/>
          </a:p>
          <a:p>
            <a:pPr marL="0" indent="0" algn="l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9248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96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9248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91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70518"/>
              </p:ext>
            </p:extLst>
          </p:nvPr>
        </p:nvGraphicFramePr>
        <p:xfrm>
          <a:off x="308248" y="914400"/>
          <a:ext cx="8683352" cy="5714999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683352"/>
              </a:tblGrid>
              <a:tr h="1876980">
                <a:tc>
                  <a:txBody>
                    <a:bodyPr/>
                    <a:lstStyle/>
                    <a:p>
                      <a:pPr marL="45720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1-High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tumar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mass(stage III)(1.2 *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myeloma cells/m</a:t>
                      </a:r>
                      <a:r>
                        <a:rPr lang="en-US" sz="18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): one of the following :</a:t>
                      </a:r>
                    </a:p>
                    <a:p>
                      <a:pPr marL="45720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Hgb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&lt; 8.5 g/dl ,HCT &lt; 25%</a:t>
                      </a:r>
                    </a:p>
                    <a:p>
                      <a:pPr marL="45720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Serum </a:t>
                      </a: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&gt; 12 mg/dl</a:t>
                      </a:r>
                    </a:p>
                    <a:p>
                      <a:pPr marL="45720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Very high serum or urine myeloma protein production rates : (IgG  peak &gt; 7 g/dl , IgA peak  &gt; 5 g/dl , Urine light chains &gt; 12 g/24 h)</a:t>
                      </a:r>
                    </a:p>
                    <a:p>
                      <a:pPr marL="45720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&gt;3 lytic bone lesions on bone survey (bone scan not acceptable )</a:t>
                      </a:r>
                      <a:endParaRPr lang="ar-SA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73346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2-Low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tumar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mass(stage I)(&lt; 0.6 *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myeloma cells/m</a:t>
                      </a:r>
                      <a:r>
                        <a:rPr lang="en-US" sz="18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): all of the following :</a:t>
                      </a: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Hgb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&gt; 10.5 g/dl or HCT &gt; 32%</a:t>
                      </a: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Serum </a:t>
                      </a: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Normal</a:t>
                      </a: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Low serum myeloma protein production rates : (IgG  peak &lt; 5g/dl , IgA peak &lt; 3g/dl , Urine light chains &lt; 4 g/24 h)</a:t>
                      </a: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 bone lesions or osteoporosis</a:t>
                      </a: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905879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3-Intermediate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tumar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mass(stage II)(0.6-1.2 *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myeloma cells/m</a:t>
                      </a:r>
                      <a:r>
                        <a:rPr lang="en-US" sz="18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):</a:t>
                      </a:r>
                      <a:endParaRPr lang="en-US" b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Allpatients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who do not qualify for high or low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tumar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mass categories</a:t>
                      </a:r>
                    </a:p>
                  </a:txBody>
                  <a:tcPr/>
                </a:tc>
              </a:tr>
              <a:tr h="75879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. No renal failure ( creatinine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≤ 2 mg/dl )</a:t>
                      </a:r>
                    </a:p>
                    <a:p>
                      <a:pPr algn="l" rtl="1"/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B . Renal failure ( creatinine &gt; 2 mg/dl )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471487" y="228600"/>
            <a:ext cx="8229600" cy="40011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ASSESSMENT OF MYELOMA TUMOR MASS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800" b="1" dirty="0" smtClean="0"/>
              <a:t>أسباب </a:t>
            </a:r>
            <a:r>
              <a:rPr lang="en-US" sz="4800" b="1" dirty="0" smtClean="0"/>
              <a:t>MM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Y" dirty="0" smtClean="0"/>
              <a:t>يعتبر الـ</a:t>
            </a:r>
            <a:r>
              <a:rPr lang="en-US" dirty="0" smtClean="0"/>
              <a:t>MM</a:t>
            </a:r>
            <a:r>
              <a:rPr lang="ar-SY" dirty="0" smtClean="0"/>
              <a:t> مجهول السبب .</a:t>
            </a:r>
          </a:p>
          <a:p>
            <a:pPr marL="0" indent="0">
              <a:buNone/>
            </a:pPr>
            <a:r>
              <a:rPr lang="ar-SY" dirty="0" smtClean="0"/>
              <a:t>ومع ذلك فهناك بعض العوامل المتهمة:</a:t>
            </a:r>
          </a:p>
          <a:p>
            <a:pPr marL="571500" indent="-571500">
              <a:buFont typeface="+mj-lt"/>
              <a:buAutoNum type="romanUcPeriod"/>
            </a:pPr>
            <a:r>
              <a:rPr lang="ar-SY" b="1" u="sng" dirty="0" smtClean="0"/>
              <a:t>الأشعة.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ar-SY" b="1" u="sng" dirty="0" smtClean="0"/>
              <a:t>المزارعين </a:t>
            </a:r>
            <a:r>
              <a:rPr lang="ar-SY" b="1" dirty="0" smtClean="0"/>
              <a:t>: </a:t>
            </a:r>
            <a:r>
              <a:rPr lang="ar-SY" dirty="0"/>
              <a:t>خاصة من يستعملون مبيدات الأعشاب والمبيدات الحشرية </a:t>
            </a:r>
            <a:r>
              <a:rPr lang="ar-SY" dirty="0" smtClean="0"/>
              <a:t>.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ar-SY" b="1" u="sng" dirty="0"/>
              <a:t>التعرض </a:t>
            </a:r>
            <a:r>
              <a:rPr lang="ar-SY" b="1" u="sng" dirty="0" err="1"/>
              <a:t>للبنزن</a:t>
            </a:r>
            <a:r>
              <a:rPr lang="ar-SY" b="1" u="sng" dirty="0"/>
              <a:t> والمذيبات العضوية .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ar-SY" b="1" u="sng" dirty="0" smtClean="0"/>
              <a:t>أبلغ عن تجمعات عائلية </a:t>
            </a:r>
            <a:r>
              <a:rPr lang="ar-SY" b="1" i="1" u="sng" dirty="0" smtClean="0"/>
              <a:t>للـ </a:t>
            </a:r>
            <a:r>
              <a:rPr lang="en-US" b="1" i="1" u="sng" dirty="0" smtClean="0"/>
              <a:t>MGUS </a:t>
            </a:r>
            <a:r>
              <a:rPr lang="ar-SY" b="1" i="1" u="sng" dirty="0" smtClean="0"/>
              <a:t> .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ar-SY" b="1" u="sng" dirty="0" err="1" smtClean="0"/>
              <a:t>البدانة:</a:t>
            </a:r>
            <a:r>
              <a:rPr lang="ar-SY" dirty="0" err="1" smtClean="0"/>
              <a:t>بفعل</a:t>
            </a:r>
            <a:r>
              <a:rPr lang="ar-SY" dirty="0" smtClean="0"/>
              <a:t> </a:t>
            </a:r>
            <a:r>
              <a:rPr lang="ar-SY" dirty="0" err="1" smtClean="0"/>
              <a:t>إزدياد</a:t>
            </a:r>
            <a:r>
              <a:rPr lang="ar-SY" dirty="0" smtClean="0"/>
              <a:t> إفراز</a:t>
            </a:r>
            <a:r>
              <a:rPr lang="en-US" dirty="0"/>
              <a:t> </a:t>
            </a:r>
            <a:r>
              <a:rPr lang="en-US" dirty="0" smtClean="0"/>
              <a:t>IL-6</a:t>
            </a:r>
            <a:r>
              <a:rPr lang="ar-SY" dirty="0" smtClean="0"/>
              <a:t>من الخلايا الشحمية الذي يزيد أيضاً </a:t>
            </a:r>
            <a:r>
              <a:rPr lang="ar-SY" dirty="0" err="1" smtClean="0"/>
              <a:t>الهيبسيدين</a:t>
            </a:r>
            <a:r>
              <a:rPr lang="ar-SY" dirty="0" smtClean="0"/>
              <a:t> .</a:t>
            </a:r>
            <a:endParaRPr lang="ar-SY" b="1" u="sng" dirty="0"/>
          </a:p>
          <a:p>
            <a:pPr marL="571500" indent="-571500">
              <a:buFont typeface="+mj-lt"/>
              <a:buAutoNum type="romanUcPeriod" startAt="2"/>
            </a:pPr>
            <a:endParaRPr lang="ar-SY" b="1" dirty="0" smtClean="0"/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ln w="57150">
            <a:solidFill>
              <a:schemeClr val="bg1"/>
            </a:solidFill>
            <a:prstDash val="solid"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INTERNATIONAL STAGING SYSTEM</a:t>
            </a:r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85412"/>
              </p:ext>
            </p:extLst>
          </p:nvPr>
        </p:nvGraphicFramePr>
        <p:xfrm>
          <a:off x="1524000" y="1905000"/>
          <a:ext cx="6096000" cy="389382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89535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FINDINGS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%PERCENT OF ALL PATIENTS WITH MYELOMA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STAGE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ß2M</a:t>
                      </a:r>
                      <a:r>
                        <a:rPr lang="en-US" baseline="0" dirty="0" smtClean="0"/>
                        <a:t> &lt; 3.5 mg/l</a:t>
                      </a:r>
                    </a:p>
                    <a:p>
                      <a:pPr algn="ctr" rtl="1"/>
                      <a:r>
                        <a:rPr lang="en-US" baseline="0" dirty="0" smtClean="0"/>
                        <a:t>ALB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≥ 3.5 g/dl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28%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I</a:t>
                      </a:r>
                      <a:endParaRPr lang="ar-SA" sz="20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ß2M &lt;3.5</a:t>
                      </a:r>
                    </a:p>
                    <a:p>
                      <a:pPr algn="ctr" rtl="1"/>
                      <a:r>
                        <a:rPr lang="en-US" dirty="0" smtClean="0"/>
                        <a:t>ALB &lt; 3.5</a:t>
                      </a:r>
                    </a:p>
                    <a:p>
                      <a:pPr algn="ctr" rtl="1"/>
                      <a:r>
                        <a:rPr lang="en-US" dirty="0" smtClean="0"/>
                        <a:t>Or</a:t>
                      </a:r>
                    </a:p>
                    <a:p>
                      <a:pPr algn="ctr" rtl="1"/>
                      <a:r>
                        <a:rPr lang="en-US" dirty="0" smtClean="0"/>
                        <a:t> ß2M 3.5-5.5</a:t>
                      </a:r>
                      <a:r>
                        <a:rPr lang="ar-SA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39%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II</a:t>
                      </a:r>
                      <a:endParaRPr lang="ar-SA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ß2M &gt; 5.5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33%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III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1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8175"/>
          </a:xfrm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العوامل الإنذارية</a:t>
            </a:r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72454"/>
              </p:ext>
            </p:extLst>
          </p:nvPr>
        </p:nvGraphicFramePr>
        <p:xfrm>
          <a:off x="466725" y="838200"/>
          <a:ext cx="8229600" cy="3429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7745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العوامل</a:t>
                      </a:r>
                      <a:r>
                        <a:rPr lang="ar-SA" baseline="0" dirty="0" smtClean="0">
                          <a:solidFill>
                            <a:schemeClr val="bg1"/>
                          </a:solidFill>
                        </a:rPr>
                        <a:t> الإنذارية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المرتبطة بالورم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متعلقة</a:t>
                      </a:r>
                      <a:r>
                        <a:rPr lang="ar-SA" baseline="0" dirty="0" smtClean="0">
                          <a:solidFill>
                            <a:schemeClr val="bg1"/>
                          </a:solidFill>
                        </a:rPr>
                        <a:t> بالمضيف 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حمل ورمي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8205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أساسية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الوراثيات</a:t>
                      </a:r>
                      <a:r>
                        <a:rPr lang="ar-SA" baseline="0" dirty="0" smtClean="0"/>
                        <a:t> الخلوية /</a:t>
                      </a:r>
                      <a:r>
                        <a:rPr lang="en-US" baseline="0" dirty="0" smtClean="0"/>
                        <a:t>FISH</a:t>
                      </a:r>
                      <a:r>
                        <a:rPr lang="ar-SA" baseline="0" dirty="0" smtClean="0"/>
                        <a:t>:</a:t>
                      </a:r>
                      <a:endParaRPr lang="en-US" baseline="0" dirty="0" smtClean="0"/>
                    </a:p>
                    <a:p>
                      <a:pPr rtl="1"/>
                      <a:r>
                        <a:rPr lang="en-US" baseline="0" dirty="0" smtClean="0"/>
                        <a:t>t(4,14), t(14,16),TP53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العمر </a:t>
                      </a:r>
                    </a:p>
                    <a:p>
                      <a:pPr rtl="1"/>
                      <a:r>
                        <a:rPr lang="ar-SA" dirty="0" smtClean="0"/>
                        <a:t>حالة الأداء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نظام المراحل الدولي</a:t>
                      </a:r>
                    </a:p>
                    <a:p>
                      <a:pPr rtl="1"/>
                      <a:r>
                        <a:rPr lang="ar-SA" dirty="0" smtClean="0"/>
                        <a:t>(</a:t>
                      </a:r>
                      <a:r>
                        <a:rPr lang="ar-SY" dirty="0" smtClean="0"/>
                        <a:t>ß</a:t>
                      </a:r>
                      <a:r>
                        <a:rPr lang="en-US" dirty="0" smtClean="0"/>
                        <a:t>2M</a:t>
                      </a:r>
                      <a:r>
                        <a:rPr lang="ar-SA" dirty="0" smtClean="0"/>
                        <a:t> </a:t>
                      </a:r>
                      <a:r>
                        <a:rPr lang="ar-SY" dirty="0" smtClean="0"/>
                        <a:t>/ الألبومين )</a:t>
                      </a:r>
                      <a:endParaRPr lang="ar-SA" dirty="0"/>
                    </a:p>
                  </a:txBody>
                  <a:tcPr/>
                </a:tc>
              </a:tr>
              <a:tr h="68743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إضافية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تكاثر</a:t>
                      </a:r>
                      <a:r>
                        <a:rPr lang="ar-SA" baseline="0" dirty="0" smtClean="0"/>
                        <a:t> الخلايا </a:t>
                      </a:r>
                      <a:r>
                        <a:rPr lang="ar-SA" baseline="0" dirty="0" err="1" smtClean="0"/>
                        <a:t>البلاسمية</a:t>
                      </a:r>
                      <a:endParaRPr lang="ar-SA" baseline="0" dirty="0" smtClean="0"/>
                    </a:p>
                    <a:p>
                      <a:pPr rtl="1"/>
                      <a:r>
                        <a:rPr lang="ar-SA" baseline="0" dirty="0" err="1" smtClean="0"/>
                        <a:t>واسمات</a:t>
                      </a:r>
                      <a:r>
                        <a:rPr lang="ar-SA" baseline="0" dirty="0" smtClean="0"/>
                        <a:t> التنميط المناعي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8205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جديدة وواعدة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واسمات</a:t>
                      </a:r>
                      <a:r>
                        <a:rPr lang="ar-SA" dirty="0" smtClean="0"/>
                        <a:t> جزيئية وراثية:</a:t>
                      </a:r>
                      <a:r>
                        <a:rPr lang="ar-SA" baseline="0" dirty="0" smtClean="0"/>
                        <a:t> </a:t>
                      </a:r>
                      <a:r>
                        <a:rPr lang="en-US" baseline="0" dirty="0" smtClean="0"/>
                        <a:t>RSMD9,CKS1B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حالة المناعة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خلايا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baseline="0" dirty="0" err="1" smtClean="0"/>
                        <a:t>بلاسمية</a:t>
                      </a:r>
                      <a:r>
                        <a:rPr lang="ar-SY" baseline="0" dirty="0" smtClean="0"/>
                        <a:t> </a:t>
                      </a:r>
                      <a:r>
                        <a:rPr lang="ar-SY" baseline="0" dirty="0" err="1" smtClean="0"/>
                        <a:t>نسيلية</a:t>
                      </a:r>
                      <a:r>
                        <a:rPr lang="ar-SY" baseline="0" dirty="0" smtClean="0"/>
                        <a:t> النمط دورانية</a:t>
                      </a:r>
                    </a:p>
                    <a:p>
                      <a:pPr rtl="1"/>
                      <a:r>
                        <a:rPr lang="en-US" baseline="0" dirty="0" err="1" smtClean="0"/>
                        <a:t>sRANK</a:t>
                      </a:r>
                      <a:r>
                        <a:rPr lang="en-US" baseline="0" dirty="0" smtClean="0"/>
                        <a:t>-L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87044"/>
              </p:ext>
            </p:extLst>
          </p:nvPr>
        </p:nvGraphicFramePr>
        <p:xfrm>
          <a:off x="1447799" y="4495800"/>
          <a:ext cx="6248401" cy="2057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437"/>
                <a:gridCol w="3133964"/>
              </a:tblGrid>
              <a:tr h="2057400">
                <a:tc>
                  <a:txBody>
                    <a:bodyPr/>
                    <a:lstStyle/>
                    <a:p>
                      <a:pPr algn="ctr" rtl="1"/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Standard</a:t>
                      </a:r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</a:rPr>
                        <a:t> –Risk (75%)</a:t>
                      </a:r>
                    </a:p>
                    <a:p>
                      <a:pPr algn="l" rtl="1"/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-All others including :</a:t>
                      </a:r>
                    </a:p>
                    <a:p>
                      <a:pPr algn="l" rtl="1"/>
                      <a:r>
                        <a:rPr lang="en-US" b="0" u="none" baseline="0" dirty="0" err="1" smtClean="0">
                          <a:solidFill>
                            <a:schemeClr val="bg1"/>
                          </a:solidFill>
                        </a:rPr>
                        <a:t>Hyperdiploidy</a:t>
                      </a:r>
                      <a:endParaRPr lang="en-US" b="0" u="none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1"/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t(11,14)</a:t>
                      </a:r>
                    </a:p>
                    <a:p>
                      <a:pPr algn="l" rtl="1"/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t(6,14)</a:t>
                      </a:r>
                      <a:endParaRPr lang="ar-SA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u="sng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r>
                        <a:rPr lang="en-US" u="sng" baseline="0" dirty="0" smtClean="0">
                          <a:solidFill>
                            <a:schemeClr val="bg1"/>
                          </a:solidFill>
                        </a:rPr>
                        <a:t> –Risk (25%)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-FISH </a:t>
                      </a:r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DEL 17p , t(4,14), t(14,16)</a:t>
                      </a:r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]</a:t>
                      </a:r>
                      <a:endParaRPr lang="en-US" b="0" u="none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1"/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-Cytogenetic Deletion 13</a:t>
                      </a:r>
                    </a:p>
                    <a:p>
                      <a:pPr algn="l" rtl="1"/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-Cytogenetic </a:t>
                      </a:r>
                      <a:r>
                        <a:rPr lang="en-US" b="0" u="none" baseline="0" dirty="0" err="1" smtClean="0">
                          <a:solidFill>
                            <a:schemeClr val="bg1"/>
                          </a:solidFill>
                        </a:rPr>
                        <a:t>hypodiploidy</a:t>
                      </a:r>
                      <a:endParaRPr lang="en-US" b="0" u="none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1"/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</a:rPr>
                        <a:t>-PCLI</a:t>
                      </a:r>
                      <a:r>
                        <a:rPr lang="en-US" b="0" u="none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≥ 3%</a:t>
                      </a:r>
                      <a:endParaRPr lang="ar-SA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73914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58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التشخيص التفريقي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A" dirty="0" err="1" smtClean="0"/>
              <a:t>إعتلال</a:t>
            </a:r>
            <a:r>
              <a:rPr lang="ar-SA" dirty="0" smtClean="0"/>
              <a:t> غاما وحيد النسيلة غير محدد الأهمية (</a:t>
            </a:r>
            <a:r>
              <a:rPr lang="en-US" dirty="0" smtClean="0"/>
              <a:t>MGUS</a:t>
            </a:r>
            <a:r>
              <a:rPr lang="ar-SA" dirty="0" smtClean="0"/>
              <a:t>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النقيوم العديد </a:t>
            </a:r>
            <a:r>
              <a:rPr lang="ar-SA" dirty="0" err="1" smtClean="0"/>
              <a:t>المتخامد</a:t>
            </a:r>
            <a:r>
              <a:rPr lang="ar-SA" dirty="0" smtClean="0"/>
              <a:t> (</a:t>
            </a:r>
            <a:r>
              <a:rPr lang="en-US" dirty="0" smtClean="0"/>
              <a:t>Smoldering MM</a:t>
            </a:r>
            <a:r>
              <a:rPr lang="ar-SA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ابيضاض الخلايا </a:t>
            </a:r>
            <a:r>
              <a:rPr lang="ar-SA" dirty="0" err="1" smtClean="0"/>
              <a:t>البلاسمية</a:t>
            </a:r>
            <a:endParaRPr lang="ar-S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ورم الخلايا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 المعزول في العظم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ورم الخلايا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 خارج </a:t>
            </a:r>
            <a:r>
              <a:rPr lang="ar-SA" dirty="0" err="1" smtClean="0"/>
              <a:t>النقوي</a:t>
            </a:r>
            <a:r>
              <a:rPr lang="ar-SA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النقيوم العديد غير المفرز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 err="1" smtClean="0"/>
              <a:t>نقيوم</a:t>
            </a:r>
            <a:r>
              <a:rPr lang="ar-SA" dirty="0" smtClean="0"/>
              <a:t> </a:t>
            </a:r>
            <a:r>
              <a:rPr lang="en-US" dirty="0" err="1" smtClean="0"/>
              <a:t>IgM</a:t>
            </a:r>
            <a:r>
              <a:rPr lang="ar-SA" dirty="0" smtClean="0"/>
              <a:t>(</a:t>
            </a:r>
            <a:r>
              <a:rPr lang="ar-SA" dirty="0" err="1" smtClean="0"/>
              <a:t>والدينستروم</a:t>
            </a:r>
            <a:r>
              <a:rPr lang="ar-SA" dirty="0" smtClean="0"/>
              <a:t>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متلازمة </a:t>
            </a:r>
            <a:r>
              <a:rPr lang="en-US" dirty="0" smtClean="0"/>
              <a:t>POEMS</a:t>
            </a:r>
            <a:endParaRPr lang="ar-SA" dirty="0" smtClean="0"/>
          </a:p>
          <a:p>
            <a:pPr>
              <a:buFont typeface="Wingdings" panose="05000000000000000000" pitchFamily="2" charset="2"/>
              <a:buChar char="v"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57451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/>
              <a:t>MGUS </a:t>
            </a:r>
            <a:r>
              <a:rPr lang="ar-SA" u="sng" dirty="0" smtClean="0"/>
              <a:t> :</a:t>
            </a:r>
            <a:r>
              <a:rPr lang="ar-SA" dirty="0" smtClean="0"/>
              <a:t>معدل تحوله إلى اضطراب خلايا </a:t>
            </a:r>
            <a:r>
              <a:rPr lang="ar-SA" dirty="0" err="1" smtClean="0"/>
              <a:t>بلاسمية</a:t>
            </a:r>
            <a:r>
              <a:rPr lang="ar-SA" dirty="0" smtClean="0"/>
              <a:t> خبيث هو1% كل سنة ، ومن العوامل الرئيسية المترافقة مع ترقيه (حجم بروتين </a:t>
            </a:r>
            <a:r>
              <a:rPr lang="en-US" dirty="0" smtClean="0"/>
              <a:t>M</a:t>
            </a:r>
            <a:r>
              <a:rPr lang="ar-SA" dirty="0" smtClean="0"/>
              <a:t> ونظير </a:t>
            </a:r>
            <a:r>
              <a:rPr lang="en-US" dirty="0" smtClean="0"/>
              <a:t>IgA</a:t>
            </a:r>
            <a:r>
              <a:rPr lang="ar-SA" dirty="0" smtClean="0"/>
              <a:t> ونسبة السلاسل الخفيفة الحرة </a:t>
            </a:r>
            <a:r>
              <a:rPr lang="ar-SA" dirty="0" err="1" smtClean="0"/>
              <a:t>غيرطبيعية</a:t>
            </a:r>
            <a:r>
              <a:rPr lang="ar-SA" dirty="0" smtClean="0"/>
              <a:t> ).</a:t>
            </a:r>
          </a:p>
          <a:p>
            <a:pPr marL="0" indent="0">
              <a:buNone/>
            </a:pPr>
            <a:r>
              <a:rPr lang="ar-SA" dirty="0" smtClean="0"/>
              <a:t>عندما تتوافق نسبة الخلايا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 في النقي مع </a:t>
            </a:r>
            <a:r>
              <a:rPr lang="en-US" dirty="0" smtClean="0"/>
              <a:t>MGUS</a:t>
            </a:r>
            <a:r>
              <a:rPr lang="ar-SA" dirty="0" smtClean="0"/>
              <a:t> لكن لدى المريض متلازمة </a:t>
            </a:r>
            <a:r>
              <a:rPr lang="ar-SA" dirty="0" err="1" smtClean="0"/>
              <a:t>نفروزية</a:t>
            </a:r>
            <a:r>
              <a:rPr lang="ar-SA" dirty="0" smtClean="0"/>
              <a:t> أو قصور قلب </a:t>
            </a:r>
            <a:r>
              <a:rPr lang="ar-SA" dirty="0" err="1" smtClean="0"/>
              <a:t>إحتقاني</a:t>
            </a:r>
            <a:r>
              <a:rPr lang="ar-SA" dirty="0" smtClean="0"/>
              <a:t> أو اعتلال أعصاب محيطية أو هبوط ضغط </a:t>
            </a:r>
            <a:r>
              <a:rPr lang="ar-SA" dirty="0" err="1" smtClean="0"/>
              <a:t>إنتصابي</a:t>
            </a:r>
            <a:r>
              <a:rPr lang="ar-SA" dirty="0" smtClean="0"/>
              <a:t> أو ضخامة كبدية كبيرة يجب التفكير بالداء </a:t>
            </a:r>
            <a:r>
              <a:rPr lang="ar-SA" dirty="0" err="1" smtClean="0"/>
              <a:t>النشواني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r>
              <a:rPr lang="ar-SA" dirty="0" smtClean="0"/>
              <a:t>أما عند مريض مع أعراض أساسية </a:t>
            </a:r>
            <a:r>
              <a:rPr lang="ar-SA" dirty="0" err="1" smtClean="0"/>
              <a:t>وأذيات</a:t>
            </a:r>
            <a:r>
              <a:rPr lang="ar-SA" dirty="0" smtClean="0"/>
              <a:t> حالة للعظم وذروة </a:t>
            </a:r>
            <a:r>
              <a:rPr lang="en-US" dirty="0" smtClean="0"/>
              <a:t>M</a:t>
            </a:r>
            <a:r>
              <a:rPr lang="ar-SA" dirty="0" smtClean="0"/>
              <a:t> صغيرة وأقل من 10%خلايا </a:t>
            </a:r>
            <a:r>
              <a:rPr lang="ar-SA" dirty="0" err="1" smtClean="0"/>
              <a:t>بلاسمية</a:t>
            </a:r>
            <a:r>
              <a:rPr lang="ar-SA" dirty="0" smtClean="0"/>
              <a:t> في النقي فالتشخيص الأرجح </a:t>
            </a:r>
            <a:r>
              <a:rPr lang="ar-SA" dirty="0" err="1" smtClean="0"/>
              <a:t>هوكارسينوما</a:t>
            </a:r>
            <a:r>
              <a:rPr lang="ar-SA" dirty="0" smtClean="0"/>
              <a:t> </a:t>
            </a:r>
            <a:r>
              <a:rPr lang="ar-SA" dirty="0" err="1" smtClean="0"/>
              <a:t>إنتقالية</a:t>
            </a:r>
            <a:r>
              <a:rPr lang="ar-SA" dirty="0" smtClean="0"/>
              <a:t> مع</a:t>
            </a:r>
            <a:r>
              <a:rPr lang="en-US" dirty="0"/>
              <a:t> </a:t>
            </a:r>
            <a:r>
              <a:rPr lang="en-US" dirty="0" smtClean="0"/>
              <a:t>MGUS</a:t>
            </a:r>
            <a:r>
              <a:rPr lang="ar-SA" dirty="0" smtClean="0"/>
              <a:t> متزامن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745163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u="sng" dirty="0" smtClean="0"/>
              <a:t>ورم الخلايا </a:t>
            </a:r>
            <a:r>
              <a:rPr lang="ar-SA" u="sng" dirty="0" err="1" smtClean="0"/>
              <a:t>البلاسمية</a:t>
            </a:r>
            <a:r>
              <a:rPr lang="ar-SA" u="sng" dirty="0" smtClean="0"/>
              <a:t> المعزول في العظم :</a:t>
            </a:r>
            <a:r>
              <a:rPr lang="ar-SA" dirty="0"/>
              <a:t> </a:t>
            </a:r>
            <a:r>
              <a:rPr lang="ar-SA" dirty="0" smtClean="0"/>
              <a:t>موجود عادة على العمود الفقري .</a:t>
            </a:r>
          </a:p>
          <a:p>
            <a:pPr marL="0" indent="0">
              <a:buNone/>
            </a:pPr>
            <a:r>
              <a:rPr lang="ar-SA" dirty="0" smtClean="0"/>
              <a:t>تتطلب المعايير التشخيصية وجود ورم خلايا </a:t>
            </a:r>
            <a:r>
              <a:rPr lang="ar-SA" dirty="0" err="1" smtClean="0"/>
              <a:t>بلاسمية</a:t>
            </a:r>
            <a:r>
              <a:rPr lang="ar-SA" dirty="0" smtClean="0"/>
              <a:t> معزول (تؤكد الخزعة </a:t>
            </a:r>
            <a:r>
              <a:rPr lang="ar-SA" dirty="0" err="1" smtClean="0"/>
              <a:t>نسيجيات</a:t>
            </a:r>
            <a:r>
              <a:rPr lang="ar-SA" dirty="0" smtClean="0"/>
              <a:t> الخلايا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) ومسح هيكلي سلبي وغياب </a:t>
            </a:r>
            <a:r>
              <a:rPr lang="ar-SA" dirty="0" err="1" smtClean="0"/>
              <a:t>إرتشاح</a:t>
            </a:r>
            <a:r>
              <a:rPr lang="ar-SA" dirty="0" smtClean="0"/>
              <a:t> الخلايا </a:t>
            </a:r>
            <a:r>
              <a:rPr lang="ar-SA" dirty="0" err="1" smtClean="0"/>
              <a:t>البلاسمية</a:t>
            </a:r>
            <a:r>
              <a:rPr lang="ar-SA" dirty="0" smtClean="0"/>
              <a:t> في عينة عظم عشوائية (</a:t>
            </a:r>
            <a:r>
              <a:rPr lang="ar-SA" dirty="0" smtClean="0">
                <a:latin typeface="Calibri" panose="020F0502020204030204" pitchFamily="34" charset="0"/>
              </a:rPr>
              <a:t>&lt;10%)بدون أدلة على فقر الدم أو فرط الكلس أو ضعف الكلية .</a:t>
            </a:r>
          </a:p>
          <a:p>
            <a:pPr marL="0" indent="0">
              <a:buNone/>
            </a:pPr>
            <a:r>
              <a:rPr lang="ar-SA" dirty="0" smtClean="0">
                <a:latin typeface="Calibri" panose="020F0502020204030204" pitchFamily="34" charset="0"/>
              </a:rPr>
              <a:t>المعالجة المختارة هي المعالجة الشعاعية الموضعية .</a:t>
            </a:r>
          </a:p>
          <a:p>
            <a:pPr marL="0" indent="0">
              <a:buNone/>
            </a:pPr>
            <a:r>
              <a:rPr lang="ar-SA" dirty="0" smtClean="0">
                <a:latin typeface="Calibri" panose="020F0502020204030204" pitchFamily="34" charset="0"/>
              </a:rPr>
              <a:t>ثلثي المرضى يحصل لديهم </a:t>
            </a:r>
            <a:r>
              <a:rPr lang="en-US" dirty="0" smtClean="0">
                <a:latin typeface="Calibri" panose="020F0502020204030204" pitchFamily="34" charset="0"/>
              </a:rPr>
              <a:t>MM</a:t>
            </a:r>
            <a:r>
              <a:rPr lang="ar-SA" dirty="0" smtClean="0">
                <a:latin typeface="Calibri" panose="020F0502020204030204" pitchFamily="34" charset="0"/>
              </a:rPr>
              <a:t> خلال 10 سنوات من المتابعة.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56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960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dirty="0" smtClean="0"/>
              <a:t> </a:t>
            </a:r>
            <a:r>
              <a:rPr lang="ar-SA" u="sng" dirty="0" smtClean="0"/>
              <a:t>ورم الخلايا </a:t>
            </a:r>
            <a:r>
              <a:rPr lang="ar-SA" u="sng" dirty="0" err="1" smtClean="0"/>
              <a:t>البلاسمية</a:t>
            </a:r>
            <a:r>
              <a:rPr lang="ar-SA" u="sng" dirty="0" smtClean="0"/>
              <a:t> خارج النقي :</a:t>
            </a:r>
            <a:r>
              <a:rPr lang="ar-SA" dirty="0" smtClean="0"/>
              <a:t> أشيع الأماكن هي السبيل التنفسي العلوي ( الأنف، الجيوب الأنفية، البلعوم الأنفي، </a:t>
            </a:r>
            <a:r>
              <a:rPr lang="ar-SA" dirty="0" err="1" smtClean="0"/>
              <a:t>اللوزات</a:t>
            </a:r>
            <a:r>
              <a:rPr lang="ar-SA" dirty="0" smtClean="0"/>
              <a:t>)، المواقع الأخرى (الغدة جارة الدرق، الحجاج، الرئة، الطحال، السبيل الهضمي، الخصيتين، الجلد).</a:t>
            </a:r>
          </a:p>
          <a:p>
            <a:pPr marL="0" indent="0">
              <a:buNone/>
            </a:pPr>
            <a:r>
              <a:rPr lang="ar-SA" dirty="0" smtClean="0"/>
              <a:t>يستند التشخيص على </a:t>
            </a:r>
            <a:r>
              <a:rPr lang="ar-SA" dirty="0" err="1" smtClean="0"/>
              <a:t>إكتشاف</a:t>
            </a:r>
            <a:r>
              <a:rPr lang="ar-SA" dirty="0" smtClean="0"/>
              <a:t> ورم الخلية </a:t>
            </a:r>
            <a:r>
              <a:rPr lang="ar-SA" dirty="0" err="1" smtClean="0"/>
              <a:t>البلاسمية</a:t>
            </a:r>
            <a:r>
              <a:rPr lang="ar-SA" dirty="0" smtClean="0"/>
              <a:t> في موقع خارج نقوي، مع غياب </a:t>
            </a:r>
            <a:r>
              <a:rPr lang="ar-SA" dirty="0" err="1" smtClean="0"/>
              <a:t>إرتشاح</a:t>
            </a:r>
            <a:r>
              <a:rPr lang="ar-SA" dirty="0" smtClean="0"/>
              <a:t> خلايا </a:t>
            </a:r>
            <a:r>
              <a:rPr lang="ar-SA" dirty="0" err="1" smtClean="0"/>
              <a:t>بلاسمية</a:t>
            </a:r>
            <a:r>
              <a:rPr lang="ar-SA" dirty="0" smtClean="0"/>
              <a:t> لنقي العظم، </a:t>
            </a:r>
            <a:r>
              <a:rPr lang="ar-SA" dirty="0" err="1" smtClean="0"/>
              <a:t>وأذيات</a:t>
            </a:r>
            <a:r>
              <a:rPr lang="ar-SA" dirty="0" smtClean="0"/>
              <a:t> حالة للعظم وعلامات أخرى لـ </a:t>
            </a:r>
            <a:r>
              <a:rPr lang="en-US" dirty="0" smtClean="0"/>
              <a:t>MM</a:t>
            </a:r>
            <a:r>
              <a:rPr lang="ar-SA" dirty="0" smtClean="0"/>
              <a:t>(أذية أعضاء </a:t>
            </a:r>
            <a:r>
              <a:rPr lang="ar-SA" dirty="0" err="1" smtClean="0"/>
              <a:t>إنتهائية</a:t>
            </a:r>
            <a:r>
              <a:rPr lang="ar-SA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u="sng" dirty="0"/>
              <a:t>إبيضاض الخلايا </a:t>
            </a:r>
            <a:r>
              <a:rPr lang="ar-SA" u="sng" dirty="0" err="1"/>
              <a:t>البلاسمية</a:t>
            </a:r>
            <a:r>
              <a:rPr lang="ar-SA" u="sng" dirty="0"/>
              <a:t> :</a:t>
            </a:r>
            <a:r>
              <a:rPr lang="ar-SA" dirty="0"/>
              <a:t>يتميز بكثرة خلايا </a:t>
            </a:r>
            <a:r>
              <a:rPr lang="ar-SA" dirty="0" err="1"/>
              <a:t>بلاسمية</a:t>
            </a:r>
            <a:r>
              <a:rPr lang="ar-SA" dirty="0"/>
              <a:t> في الدم المحيطي أكثر من 20% من مجموع الخلايا </a:t>
            </a:r>
            <a:r>
              <a:rPr lang="ar-SA" dirty="0" err="1"/>
              <a:t>المنواة</a:t>
            </a:r>
            <a:r>
              <a:rPr lang="ar-SA" dirty="0"/>
              <a:t> ، أو عدد مطلق من الخلايا </a:t>
            </a:r>
            <a:r>
              <a:rPr lang="ar-SA" dirty="0" err="1"/>
              <a:t>البلاسمية</a:t>
            </a:r>
            <a:r>
              <a:rPr lang="ar-SA" dirty="0"/>
              <a:t> أكبر من 2000 .</a:t>
            </a:r>
          </a:p>
          <a:p>
            <a:pPr marL="0" indent="0">
              <a:buNone/>
            </a:pPr>
            <a:r>
              <a:rPr lang="ar-SA" dirty="0"/>
              <a:t>عدواني </a:t>
            </a:r>
            <a:r>
              <a:rPr lang="ar-SA" dirty="0" err="1"/>
              <a:t>جداًومعند</a:t>
            </a:r>
            <a:r>
              <a:rPr lang="ar-SA" dirty="0"/>
              <a:t> على المعالجة التقليدية .</a:t>
            </a:r>
          </a:p>
          <a:p>
            <a:pPr marL="0" indent="0">
              <a:buNone/>
            </a:pPr>
            <a:endParaRPr lang="ar-S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A" u="sng" dirty="0"/>
              <a:t>النقيوم غير المفرز :</a:t>
            </a:r>
            <a:r>
              <a:rPr lang="ar-SA" dirty="0"/>
              <a:t> من الصعب جداً تشخيصه ، للتوصل للتشخيص (إثبات وجود </a:t>
            </a:r>
            <a:r>
              <a:rPr lang="ar-SA" dirty="0" err="1"/>
              <a:t>إرتشاح</a:t>
            </a:r>
            <a:r>
              <a:rPr lang="ar-SA" dirty="0"/>
              <a:t> نسيجي عادة بنقي العظم بخلايا لها شكل الخلايا </a:t>
            </a:r>
            <a:r>
              <a:rPr lang="ar-SA" dirty="0" err="1"/>
              <a:t>البلاسمية</a:t>
            </a:r>
            <a:r>
              <a:rPr lang="ar-SA" dirty="0"/>
              <a:t> ، </a:t>
            </a:r>
            <a:r>
              <a:rPr lang="ar-SA" dirty="0" err="1"/>
              <a:t>والإرتشاح</a:t>
            </a:r>
            <a:r>
              <a:rPr lang="ar-SA" dirty="0"/>
              <a:t> بالخلايا </a:t>
            </a:r>
            <a:r>
              <a:rPr lang="ar-SA" dirty="0" err="1"/>
              <a:t>البلاسمية</a:t>
            </a:r>
            <a:r>
              <a:rPr lang="ar-SA" dirty="0"/>
              <a:t> أكبر من 10%،وينبغي تقييم </a:t>
            </a:r>
            <a:r>
              <a:rPr lang="ar-SA" dirty="0" err="1"/>
              <a:t>النسيلية</a:t>
            </a:r>
            <a:r>
              <a:rPr lang="ar-SA" dirty="0"/>
              <a:t> من خلال التنميط المناعي حيث نجد إنتاج إيجابي دون إفراز ) .</a:t>
            </a:r>
          </a:p>
          <a:p>
            <a:pPr marL="0" indent="0">
              <a:buNone/>
            </a:pPr>
            <a:r>
              <a:rPr lang="ar-SA" dirty="0"/>
              <a:t>تكون السلاسل الخفيفة الحرة في البلاسما </a:t>
            </a:r>
            <a:r>
              <a:rPr lang="ar-SA" dirty="0" err="1"/>
              <a:t>غيرطبيعية</a:t>
            </a:r>
            <a:r>
              <a:rPr lang="ar-SA" dirty="0"/>
              <a:t> وهذا هو المعطى الأكثر فائدة من أجل متابعة هؤلاء المرضى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25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391399" cy="5486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49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315199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90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4800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الوبائيات</a:t>
            </a:r>
            <a:r>
              <a:rPr lang="ar-SY" sz="4800" b="1" dirty="0" smtClean="0">
                <a:solidFill>
                  <a:schemeClr val="bg1"/>
                </a:solidFill>
              </a:rPr>
              <a:t> 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453955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يمثل الـ </a:t>
            </a:r>
            <a:r>
              <a:rPr lang="en-US" dirty="0" smtClean="0"/>
              <a:t>MM</a:t>
            </a:r>
            <a:r>
              <a:rPr lang="ar-SY" dirty="0" smtClean="0"/>
              <a:t>  1% من كل الأمراض الخبيثة و15% من جميع </a:t>
            </a:r>
            <a:r>
              <a:rPr lang="ar-SY" dirty="0" err="1" smtClean="0"/>
              <a:t>الخباثات</a:t>
            </a:r>
            <a:r>
              <a:rPr lang="ar-SY" dirty="0" smtClean="0"/>
              <a:t> الدموية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أقل حدوثاً عند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البيض مقارنة بالسود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في المجتمعات الآسيوية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أكثر تواتراً بقليل عند الرجال من النساء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متوسط العمر  عند التشخيص 65 – 70 سنة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معدل وقوعه السنوي 4 لكل 100000 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57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تدبير </a:t>
            </a:r>
            <a:r>
              <a:rPr lang="ar-SY" sz="4800" b="1" dirty="0" err="1" smtClean="0"/>
              <a:t>إختلاطات</a:t>
            </a:r>
            <a:r>
              <a:rPr lang="ar-SY" sz="4800" b="1" dirty="0" smtClean="0"/>
              <a:t> الـ </a:t>
            </a:r>
            <a:r>
              <a:rPr lang="en-US" sz="4800" b="1" dirty="0" smtClean="0"/>
              <a:t>MM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r-SY" dirty="0" smtClean="0"/>
              <a:t> </a:t>
            </a:r>
            <a:r>
              <a:rPr lang="ar-SY" b="1" dirty="0"/>
              <a:t>الإصابة العظمية وفرط كلس الدم :</a:t>
            </a:r>
          </a:p>
          <a:p>
            <a:r>
              <a:rPr lang="ar-SY" dirty="0"/>
              <a:t>تتطلب كسور العظام الطويلة جراحة عظمية .</a:t>
            </a:r>
          </a:p>
          <a:p>
            <a:r>
              <a:rPr lang="ar-SY" dirty="0"/>
              <a:t>في حالات </a:t>
            </a:r>
            <a:r>
              <a:rPr lang="ar-SY" dirty="0" err="1"/>
              <a:t>الأذيات</a:t>
            </a:r>
            <a:r>
              <a:rPr lang="ar-SY" dirty="0"/>
              <a:t> المكثفة يمكن إتباع الجراحة بالمعالجة الشعاعية .</a:t>
            </a:r>
          </a:p>
          <a:p>
            <a:r>
              <a:rPr lang="ar-SY" dirty="0"/>
              <a:t>المرضى المصابين </a:t>
            </a:r>
            <a:r>
              <a:rPr lang="ar-SY" dirty="0" err="1"/>
              <a:t>بأذيات</a:t>
            </a:r>
            <a:r>
              <a:rPr lang="ar-SY" dirty="0"/>
              <a:t> حالة كبيرة وبخطر للكسور: يمكن التفكير لديهم بالتداخل الجراحي العظمي الوقائي .</a:t>
            </a:r>
          </a:p>
          <a:p>
            <a:r>
              <a:rPr lang="ar-SY" dirty="0"/>
              <a:t>يمكن تصنيع الفقرات عند المرضى المصابين بألم ظهري شديد بسبب كسور الفقرات </a:t>
            </a:r>
            <a:r>
              <a:rPr lang="ar-SY" dirty="0" err="1"/>
              <a:t>الإنضغاطية</a:t>
            </a:r>
            <a:r>
              <a:rPr lang="ar-SY" dirty="0"/>
              <a:t> .</a:t>
            </a:r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458200" cy="5487888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تفيد </a:t>
            </a:r>
            <a:r>
              <a:rPr lang="ar-SA" dirty="0" err="1" smtClean="0"/>
              <a:t>البيسفوسفوسفانات</a:t>
            </a:r>
            <a:r>
              <a:rPr lang="ar-SA" dirty="0" smtClean="0"/>
              <a:t> في علاج الإصابة العظمية عند مرضى الـ </a:t>
            </a:r>
            <a:r>
              <a:rPr lang="en-US" dirty="0" smtClean="0"/>
              <a:t>MM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أهم أشكاله :</a:t>
            </a:r>
          </a:p>
          <a:p>
            <a:pPr marL="0" indent="0">
              <a:buNone/>
            </a:pPr>
            <a:r>
              <a:rPr lang="en-US" dirty="0" smtClean="0"/>
              <a:t>Clodronate</a:t>
            </a:r>
            <a:r>
              <a:rPr lang="ar-SA" dirty="0" smtClean="0"/>
              <a:t> فموي (ولم يعد يستخدم حالياً) .</a:t>
            </a:r>
          </a:p>
          <a:p>
            <a:pPr marL="0" indent="0">
              <a:buNone/>
            </a:pPr>
            <a:r>
              <a:rPr lang="ar-SY" dirty="0" smtClean="0"/>
              <a:t>العقاقير الوريدية : </a:t>
            </a:r>
            <a:r>
              <a:rPr lang="en-US" dirty="0" smtClean="0"/>
              <a:t>Zoledronic acid/ </a:t>
            </a:r>
            <a:r>
              <a:rPr lang="en-US" dirty="0"/>
              <a:t>Pamidronate</a:t>
            </a:r>
            <a:endParaRPr lang="ar-SY" dirty="0" smtClean="0"/>
          </a:p>
          <a:p>
            <a:r>
              <a:rPr lang="ar-SY" dirty="0" smtClean="0"/>
              <a:t>تعطى الـ</a:t>
            </a:r>
            <a:r>
              <a:rPr lang="en-US" dirty="0"/>
              <a:t> </a:t>
            </a:r>
            <a:r>
              <a:rPr lang="en-US" dirty="0" smtClean="0"/>
              <a:t>Pamidronate</a:t>
            </a:r>
            <a:r>
              <a:rPr lang="ar-SY" dirty="0" smtClean="0"/>
              <a:t>بجرعة شهرية 90 </a:t>
            </a:r>
            <a:r>
              <a:rPr lang="ar-SY" dirty="0" err="1" smtClean="0"/>
              <a:t>مغ</a:t>
            </a:r>
            <a:r>
              <a:rPr lang="ar-SY" dirty="0" smtClean="0"/>
              <a:t> تسريب وريدي خلال ساعتين .</a:t>
            </a:r>
          </a:p>
          <a:p>
            <a:r>
              <a:rPr lang="ar-SY" dirty="0" smtClean="0"/>
              <a:t>يعطى </a:t>
            </a:r>
            <a:r>
              <a:rPr lang="en-US" dirty="0"/>
              <a:t>Zoledronic </a:t>
            </a:r>
            <a:r>
              <a:rPr lang="en-US" dirty="0" smtClean="0"/>
              <a:t>acid</a:t>
            </a:r>
            <a:r>
              <a:rPr lang="ar-SY" dirty="0" smtClean="0"/>
              <a:t> بجرعة شهرية 4 </a:t>
            </a:r>
            <a:r>
              <a:rPr lang="ar-SY" dirty="0" err="1" smtClean="0"/>
              <a:t>مغ</a:t>
            </a:r>
            <a:r>
              <a:rPr lang="ar-SY" dirty="0" smtClean="0"/>
              <a:t> تسرب خلال 15 دقيقة ، وفي حالات القصور الكلوي تخفف الجرعة إلى 3 </a:t>
            </a:r>
            <a:r>
              <a:rPr lang="ar-SY" dirty="0" err="1" smtClean="0"/>
              <a:t>مغ</a:t>
            </a:r>
            <a:r>
              <a:rPr lang="ar-SY" dirty="0" smtClean="0"/>
              <a:t> كحد أقصى ، وإذا أصبحت تصفية </a:t>
            </a:r>
            <a:r>
              <a:rPr lang="ar-SY" dirty="0" err="1" smtClean="0"/>
              <a:t>الكرياتينين</a:t>
            </a:r>
            <a:r>
              <a:rPr lang="ar-SY" dirty="0" smtClean="0"/>
              <a:t> أقل من 30 مل / دقيقة فلا يستطب </a:t>
            </a:r>
            <a:r>
              <a:rPr lang="ar-SY" dirty="0" err="1" smtClean="0"/>
              <a:t>إستخدام</a:t>
            </a:r>
            <a:r>
              <a:rPr lang="ar-SY" dirty="0" smtClean="0"/>
              <a:t> الـ</a:t>
            </a:r>
            <a:r>
              <a:rPr lang="en-US" dirty="0"/>
              <a:t> Zoledronic </a:t>
            </a:r>
            <a:r>
              <a:rPr lang="en-US" dirty="0" smtClean="0"/>
              <a:t>acid</a:t>
            </a:r>
            <a:r>
              <a:rPr lang="ar-SY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9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33400"/>
            <a:ext cx="8363272" cy="5211763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ar-SY" dirty="0" smtClean="0"/>
              <a:t>توصي الجمعية الأمريكية لعلوم السرطان (</a:t>
            </a:r>
            <a:r>
              <a:rPr lang="en-US" dirty="0" smtClean="0"/>
              <a:t>ASCO</a:t>
            </a:r>
            <a:r>
              <a:rPr lang="ar-SY" dirty="0" smtClean="0"/>
              <a:t>) باستخدام </a:t>
            </a:r>
            <a:r>
              <a:rPr lang="en-US" dirty="0" err="1" smtClean="0"/>
              <a:t>Pamidronate</a:t>
            </a:r>
            <a:r>
              <a:rPr lang="ar-SY" dirty="0" smtClean="0"/>
              <a:t> أو </a:t>
            </a:r>
            <a:r>
              <a:rPr lang="en-US" dirty="0" err="1" smtClean="0"/>
              <a:t>Zoledronic</a:t>
            </a:r>
            <a:r>
              <a:rPr lang="en-US" dirty="0" smtClean="0"/>
              <a:t> acid</a:t>
            </a:r>
            <a:r>
              <a:rPr lang="ar-SY" dirty="0" smtClean="0"/>
              <a:t> عند المصابين بـ </a:t>
            </a:r>
            <a:r>
              <a:rPr lang="en-US" dirty="0" smtClean="0"/>
              <a:t>MM </a:t>
            </a:r>
            <a:r>
              <a:rPr lang="ar-SY" dirty="0" smtClean="0"/>
              <a:t> مع </a:t>
            </a:r>
            <a:r>
              <a:rPr lang="ar-SY" dirty="0" err="1" smtClean="0"/>
              <a:t>أذيات</a:t>
            </a:r>
            <a:r>
              <a:rPr lang="ar-SY" dirty="0" smtClean="0"/>
              <a:t> حالة أو تخلخل عظم .</a:t>
            </a:r>
          </a:p>
          <a:p>
            <a:r>
              <a:rPr lang="ar-SY" dirty="0" smtClean="0"/>
              <a:t>أهم </a:t>
            </a:r>
            <a:r>
              <a:rPr lang="ar-SY" dirty="0" err="1" smtClean="0"/>
              <a:t>الإختلاطات</a:t>
            </a:r>
            <a:r>
              <a:rPr lang="ar-SY" dirty="0" smtClean="0"/>
              <a:t> المتأخرة </a:t>
            </a:r>
            <a:r>
              <a:rPr lang="ar-SY" dirty="0" err="1" smtClean="0"/>
              <a:t>للبيسفوسفونات</a:t>
            </a:r>
            <a:r>
              <a:rPr lang="ar-SY" dirty="0" smtClean="0"/>
              <a:t> : تنخر عظم الفك، والعوامل المحرضة :</a:t>
            </a:r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فترة التعرض </a:t>
            </a:r>
            <a:r>
              <a:rPr lang="ar-SY" dirty="0" err="1" smtClean="0"/>
              <a:t>للبيسفوسفونات</a:t>
            </a:r>
            <a:endParaRPr lang="ar-SY" dirty="0" smtClean="0"/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نوع </a:t>
            </a:r>
            <a:r>
              <a:rPr lang="ar-SY" dirty="0" err="1" smtClean="0"/>
              <a:t>البيسفوسفونات</a:t>
            </a:r>
            <a:r>
              <a:rPr lang="ar-SY" dirty="0" smtClean="0"/>
              <a:t> ( أعلى مع الـ </a:t>
            </a:r>
            <a:r>
              <a:rPr lang="en-US" dirty="0" err="1" smtClean="0"/>
              <a:t>Zoledronic</a:t>
            </a:r>
            <a:r>
              <a:rPr lang="en-US" dirty="0" smtClean="0"/>
              <a:t> acid</a:t>
            </a:r>
            <a:r>
              <a:rPr lang="ar-SY" dirty="0" smtClean="0"/>
              <a:t> ) </a:t>
            </a:r>
          </a:p>
          <a:p>
            <a:pPr marL="514350" indent="-514350">
              <a:buFont typeface="+mj-cs"/>
              <a:buAutoNum type="arabic1Minus"/>
            </a:pPr>
            <a:r>
              <a:rPr lang="ar-SY" dirty="0" smtClean="0"/>
              <a:t>قصة إجراء سني حديث </a:t>
            </a:r>
          </a:p>
          <a:p>
            <a:r>
              <a:rPr lang="ar-SY" dirty="0" smtClean="0"/>
              <a:t>لا يوصى بإعطائها أكثر من سنتين .</a:t>
            </a:r>
          </a:p>
          <a:p>
            <a:r>
              <a:rPr lang="ar-SY" dirty="0" smtClean="0"/>
              <a:t>في حالات الإصابة العظمية مع زيادة </a:t>
            </a:r>
            <a:r>
              <a:rPr lang="en-US" dirty="0" smtClean="0"/>
              <a:t>RANK-L</a:t>
            </a:r>
            <a:r>
              <a:rPr lang="ar-SY" dirty="0" smtClean="0"/>
              <a:t> يفيد إعطاء جزيئات أحدث مثل </a:t>
            </a:r>
            <a:r>
              <a:rPr lang="en-US" dirty="0" err="1" smtClean="0"/>
              <a:t>densoumab</a:t>
            </a:r>
            <a:r>
              <a:rPr lang="en-US" dirty="0" smtClean="0"/>
              <a:t> </a:t>
            </a:r>
            <a:r>
              <a:rPr lang="ar-SY" dirty="0" smtClean="0"/>
              <a:t> .</a:t>
            </a:r>
          </a:p>
          <a:p>
            <a:r>
              <a:rPr lang="ar-SY" dirty="0" err="1" smtClean="0"/>
              <a:t>تدبرحالات</a:t>
            </a:r>
            <a:r>
              <a:rPr lang="ar-SY" dirty="0" smtClean="0"/>
              <a:t> </a:t>
            </a:r>
            <a:r>
              <a:rPr lang="ar-SY" dirty="0"/>
              <a:t>فرط الكلس </a:t>
            </a:r>
            <a:r>
              <a:rPr lang="ar-SY" dirty="0" smtClean="0"/>
              <a:t>بالإماهة </a:t>
            </a:r>
            <a:r>
              <a:rPr lang="ar-SY" dirty="0" err="1"/>
              <a:t>والبيسفوسفانات</a:t>
            </a:r>
            <a:r>
              <a:rPr lang="ar-SY" dirty="0"/>
              <a:t> </a:t>
            </a:r>
            <a:r>
              <a:rPr lang="ar-SY" dirty="0" err="1"/>
              <a:t>والستيروئيدات</a:t>
            </a:r>
            <a:r>
              <a:rPr lang="ar-SY" dirty="0"/>
              <a:t> القشرية السكرية ، وفي حالات فرط الحجم يضاف الإدرار .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8175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440363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SY" u="sng" dirty="0" smtClean="0"/>
              <a:t>القصور الكلوي :</a:t>
            </a:r>
          </a:p>
          <a:p>
            <a:r>
              <a:rPr lang="ar-SY" dirty="0" smtClean="0"/>
              <a:t>تفيد فيه بروتوكولات الـ </a:t>
            </a:r>
            <a:r>
              <a:rPr lang="en-US" dirty="0" smtClean="0"/>
              <a:t>VAD</a:t>
            </a:r>
            <a:r>
              <a:rPr lang="ar-SY" dirty="0" smtClean="0"/>
              <a:t> </a:t>
            </a:r>
            <a:r>
              <a:rPr lang="ar-SY" dirty="0" err="1" smtClean="0"/>
              <a:t>أوالسيكلوفوسفاميد</a:t>
            </a:r>
            <a:r>
              <a:rPr lang="ar-SY" dirty="0" smtClean="0"/>
              <a:t> مع </a:t>
            </a:r>
            <a:r>
              <a:rPr lang="ar-SY" dirty="0" err="1" smtClean="0"/>
              <a:t>الديكساميتازون</a:t>
            </a:r>
            <a:r>
              <a:rPr lang="ar-SY" dirty="0" smtClean="0"/>
              <a:t> أو </a:t>
            </a:r>
            <a:r>
              <a:rPr lang="ar-SY" dirty="0" err="1" smtClean="0"/>
              <a:t>الديكساميتازون</a:t>
            </a:r>
            <a:r>
              <a:rPr lang="ar-SY" dirty="0" smtClean="0"/>
              <a:t> لوحده للمرضى المتعبين بشدة .</a:t>
            </a:r>
          </a:p>
          <a:p>
            <a:r>
              <a:rPr lang="en-US" dirty="0" smtClean="0"/>
              <a:t>Bortezomib</a:t>
            </a:r>
            <a:r>
              <a:rPr lang="ar-SA" dirty="0" smtClean="0"/>
              <a:t> هو عقار مثالي لإنقاص السلاسل الخفيفة بسرعة بهدف منع حصول قصور كلوي غير عكوس .</a:t>
            </a:r>
          </a:p>
          <a:p>
            <a:r>
              <a:rPr lang="ar-SA" dirty="0" smtClean="0"/>
              <a:t>نظرياً يمكن لإزالة السلاسل الخفيفة عن طريق تبديل البلاسما أن يمنع القصور الكلوي غير العكوس .</a:t>
            </a:r>
          </a:p>
          <a:p>
            <a:r>
              <a:rPr lang="ar-SA" dirty="0" smtClean="0"/>
              <a:t>من المعتقد حالياً أن المرضى غير المصابين بقلة </a:t>
            </a:r>
            <a:r>
              <a:rPr lang="ar-SA" dirty="0" err="1" smtClean="0"/>
              <a:t>بيلات</a:t>
            </a:r>
            <a:r>
              <a:rPr lang="ar-SA" dirty="0" smtClean="0"/>
              <a:t> يمكن أن يستفيدوا من برنامج تبديل بلاسما مبكر مع إدرار قسري ومعالجة كيمياوية .</a:t>
            </a:r>
          </a:p>
          <a:p>
            <a:r>
              <a:rPr lang="ar-SA" dirty="0" err="1" smtClean="0"/>
              <a:t>التحال</a:t>
            </a:r>
            <a:r>
              <a:rPr lang="ar-SA" dirty="0" smtClean="0"/>
              <a:t> طويل الأمد هو إجراء داعم مهم بالنسبة للمرضى المصابين</a:t>
            </a:r>
            <a:r>
              <a:rPr lang="ar-SY" dirty="0" smtClean="0"/>
              <a:t> بالورم </a:t>
            </a:r>
            <a:r>
              <a:rPr lang="ar-SY" dirty="0" err="1" smtClean="0"/>
              <a:t>النقوي</a:t>
            </a:r>
            <a:r>
              <a:rPr lang="ar-SY" dirty="0" smtClean="0"/>
              <a:t> العديد مع قصور كلوي بالمرحلة النهائية .</a:t>
            </a:r>
          </a:p>
          <a:p>
            <a:endParaRPr lang="ar-SY" dirty="0" smtClean="0"/>
          </a:p>
          <a:p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29937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5626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Y" u="sng" dirty="0" smtClean="0"/>
              <a:t>فقر الدم وقصور نقي العظم :</a:t>
            </a:r>
          </a:p>
          <a:p>
            <a:r>
              <a:rPr lang="ar-SY" dirty="0" smtClean="0"/>
              <a:t>أثبتت الدراسات الدور المفيد لـ </a:t>
            </a:r>
            <a:r>
              <a:rPr lang="en-US" dirty="0" err="1" smtClean="0"/>
              <a:t>darbepoetin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ar-SY" dirty="0" smtClean="0"/>
              <a:t> </a:t>
            </a:r>
            <a:r>
              <a:rPr lang="ar-SY" dirty="0" err="1" smtClean="0"/>
              <a:t>والإريتروبيوتينات</a:t>
            </a:r>
            <a:r>
              <a:rPr lang="ar-SY" dirty="0" smtClean="0"/>
              <a:t> البشرية </a:t>
            </a:r>
            <a:r>
              <a:rPr lang="ar-SY" dirty="0" err="1" smtClean="0"/>
              <a:t>المأشوبة</a:t>
            </a:r>
            <a:r>
              <a:rPr lang="ar-SY" dirty="0" smtClean="0"/>
              <a:t> في معالجة فقر الدم المترافق مع </a:t>
            </a:r>
            <a:r>
              <a:rPr lang="ar-SY" dirty="0" err="1" smtClean="0"/>
              <a:t>النقيوم</a:t>
            </a:r>
            <a:r>
              <a:rPr lang="ar-SY" dirty="0" smtClean="0"/>
              <a:t> .</a:t>
            </a:r>
          </a:p>
          <a:p>
            <a:r>
              <a:rPr lang="ar-SY" dirty="0" smtClean="0"/>
              <a:t>والهدف من الـ </a:t>
            </a:r>
            <a:r>
              <a:rPr lang="en-US" dirty="0" smtClean="0"/>
              <a:t>EPO</a:t>
            </a:r>
            <a:r>
              <a:rPr lang="ar-SY" dirty="0" smtClean="0"/>
              <a:t> هو الوصول بالخضاب إلى 11-12 غ/د.ل.</a:t>
            </a:r>
          </a:p>
          <a:p>
            <a:r>
              <a:rPr lang="ar-SY" dirty="0" smtClean="0"/>
              <a:t>يجب تجنب مستويات الخضاب الأعلى من 14غ /د.ل مع </a:t>
            </a:r>
          </a:p>
          <a:p>
            <a:pPr marL="0" indent="0">
              <a:buNone/>
            </a:pPr>
            <a:r>
              <a:rPr lang="ar-SY" dirty="0" smtClean="0"/>
              <a:t>الـ </a:t>
            </a:r>
            <a:r>
              <a:rPr lang="en-US" dirty="0" smtClean="0"/>
              <a:t>EPO</a:t>
            </a:r>
            <a:r>
              <a:rPr lang="ar-SY" dirty="0" smtClean="0"/>
              <a:t> لترافقه مع خطر الخثار .</a:t>
            </a:r>
          </a:p>
          <a:p>
            <a:r>
              <a:rPr lang="ar-SY" dirty="0" smtClean="0"/>
              <a:t>يستطب إعطاء الحديد (الوريدي )عند وجود أدلة على عوز حديد وظيفي مقاس بارتفاع مستقبل </a:t>
            </a:r>
            <a:r>
              <a:rPr lang="ar-SY" dirty="0" err="1" smtClean="0"/>
              <a:t>الترانسفرين</a:t>
            </a:r>
            <a:r>
              <a:rPr lang="ar-SY" dirty="0" smtClean="0"/>
              <a:t> الذواب .</a:t>
            </a:r>
          </a:p>
          <a:p>
            <a:r>
              <a:rPr lang="ar-SY" dirty="0" smtClean="0"/>
              <a:t>المعالجة بالـ </a:t>
            </a:r>
            <a:r>
              <a:rPr lang="en-US" dirty="0" smtClean="0"/>
              <a:t>G-CSF</a:t>
            </a:r>
            <a:r>
              <a:rPr lang="ar-SY" dirty="0" smtClean="0"/>
              <a:t> في حالات نقص المحببات الشديد في سياق المعالجة الكيمياوية (خاصة مع </a:t>
            </a:r>
            <a:r>
              <a:rPr lang="en-US" dirty="0" smtClean="0"/>
              <a:t>Lenalidomide</a:t>
            </a:r>
            <a:r>
              <a:rPr lang="ar-SY" dirty="0" smtClean="0"/>
              <a:t> ) .</a:t>
            </a:r>
            <a:endParaRPr lang="ar-AE" dirty="0" smtClean="0"/>
          </a:p>
          <a:p>
            <a:endParaRPr lang="ar-AE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A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AE" u="sng" dirty="0" smtClean="0"/>
              <a:t> </a:t>
            </a:r>
            <a:r>
              <a:rPr lang="ar-SA" u="sng" dirty="0" smtClean="0"/>
              <a:t>الإنتان :</a:t>
            </a:r>
            <a:r>
              <a:rPr lang="ar-AE" u="sng" dirty="0" smtClean="0"/>
              <a:t>          </a:t>
            </a:r>
          </a:p>
          <a:p>
            <a:r>
              <a:rPr lang="ar-SA" dirty="0" smtClean="0"/>
              <a:t>ينبغي تدبير أي هجمة إنتانية عند مرضى </a:t>
            </a:r>
            <a:r>
              <a:rPr lang="en-US" dirty="0" smtClean="0"/>
              <a:t>MM</a:t>
            </a:r>
            <a:r>
              <a:rPr lang="ar-SA" dirty="0" smtClean="0"/>
              <a:t> باعتبارها </a:t>
            </a:r>
            <a:r>
              <a:rPr lang="ar-SA" dirty="0" err="1" smtClean="0"/>
              <a:t>إختلاطاً</a:t>
            </a:r>
            <a:r>
              <a:rPr lang="ar-SA" dirty="0" smtClean="0"/>
              <a:t> خطيراً وتتطلب معالجة فورية .</a:t>
            </a:r>
          </a:p>
          <a:p>
            <a:r>
              <a:rPr lang="ar-SA" dirty="0" smtClean="0"/>
              <a:t>عند الشك بالإنتان وقبل تحديد العامل المسبب (وبانتظار نتائج الزروع ) يجب البدء بالصادات الوجهة ضد الجراثيم </a:t>
            </a:r>
            <a:r>
              <a:rPr lang="ar-SA" dirty="0" err="1" smtClean="0"/>
              <a:t>الممحفظة</a:t>
            </a:r>
            <a:r>
              <a:rPr lang="ar-SA" dirty="0" smtClean="0"/>
              <a:t> والعضويات سلبية الغرام .</a:t>
            </a:r>
          </a:p>
          <a:p>
            <a:r>
              <a:rPr lang="ar-SA" dirty="0" smtClean="0"/>
              <a:t>ينصح بلقاح الرئويات خاصة عند مرضى </a:t>
            </a:r>
            <a:r>
              <a:rPr lang="ar-SA" dirty="0" err="1" smtClean="0"/>
              <a:t>نقيوم</a:t>
            </a:r>
            <a:r>
              <a:rPr lang="ar-SA" dirty="0" smtClean="0"/>
              <a:t> </a:t>
            </a:r>
            <a:r>
              <a:rPr lang="en-US" dirty="0" smtClean="0"/>
              <a:t>IgG</a:t>
            </a:r>
            <a:r>
              <a:rPr lang="ar-SA" dirty="0" smtClean="0"/>
              <a:t> مع مستويات عالية من بروتين </a:t>
            </a:r>
            <a:r>
              <a:rPr lang="en-US" dirty="0" smtClean="0"/>
              <a:t>M</a:t>
            </a:r>
            <a:r>
              <a:rPr lang="ar-SA" dirty="0" smtClean="0"/>
              <a:t> في المصل .</a:t>
            </a:r>
          </a:p>
          <a:p>
            <a:r>
              <a:rPr lang="ar-SA" dirty="0" smtClean="0"/>
              <a:t>تفيد الوقاية بالصادات خلال الشهرين الأوليين للمعالجة وخاصة من هم بخطر كبير للإنتان .</a:t>
            </a:r>
          </a:p>
          <a:p>
            <a:r>
              <a:rPr lang="ar-SA" dirty="0" err="1" smtClean="0"/>
              <a:t>الغلوبولينات</a:t>
            </a:r>
            <a:r>
              <a:rPr lang="ar-SA" dirty="0" smtClean="0"/>
              <a:t> المناعية الوريدية مفيدة عند بعض المرضى .</a:t>
            </a:r>
            <a:endParaRPr lang="ar-A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8213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A" u="sng" dirty="0" smtClean="0"/>
              <a:t>إصابة الجهاز العصبي :</a:t>
            </a:r>
          </a:p>
          <a:p>
            <a:r>
              <a:rPr lang="ar-SA" dirty="0" smtClean="0"/>
              <a:t>إنضغاط النخاع الشوكي : معالجة </a:t>
            </a:r>
            <a:r>
              <a:rPr lang="ar-SA" dirty="0" err="1" smtClean="0"/>
              <a:t>إسعافية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r>
              <a:rPr lang="ar-SA" dirty="0" smtClean="0"/>
              <a:t>يتم البدء </a:t>
            </a:r>
            <a:r>
              <a:rPr lang="ar-SA" dirty="0" err="1" smtClean="0"/>
              <a:t>بالديكساميتازون</a:t>
            </a:r>
            <a:r>
              <a:rPr lang="ar-SA" dirty="0" smtClean="0"/>
              <a:t> عالي الجرعة بطريقة هجومية (100مغ) تليها 25 </a:t>
            </a:r>
            <a:r>
              <a:rPr lang="ar-SA" dirty="0" err="1" smtClean="0"/>
              <a:t>مغ</a:t>
            </a:r>
            <a:r>
              <a:rPr lang="ar-SA" dirty="0" smtClean="0"/>
              <a:t> كل 6 ساعات يليها سحب تدريجي، ويجب البدء بمعالجة شعاعية موضعية بالتزامن مع </a:t>
            </a:r>
            <a:r>
              <a:rPr lang="ar-SA" dirty="0" err="1" smtClean="0"/>
              <a:t>الديكساميتازون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r>
              <a:rPr lang="ar-SA" dirty="0" smtClean="0"/>
              <a:t>وإذا كان ناجماً عن كسر فقري فمن الضروري إزالة الضغط جراحياً بشكل عاجل يليها تثبيت بطعم عظمي .</a:t>
            </a:r>
          </a:p>
          <a:p>
            <a:r>
              <a:rPr lang="ar-SA" dirty="0" smtClean="0"/>
              <a:t>إنضغاط جذر العصب : علاج شعاعي ريثما يؤثر العلاج الكيمياوي .</a:t>
            </a:r>
          </a:p>
          <a:p>
            <a:r>
              <a:rPr lang="ar-SA" dirty="0" smtClean="0"/>
              <a:t>إصابة </a:t>
            </a:r>
            <a:r>
              <a:rPr lang="en-US" dirty="0" smtClean="0"/>
              <a:t>CNS</a:t>
            </a:r>
            <a:r>
              <a:rPr lang="ar-SA" dirty="0" smtClean="0"/>
              <a:t> :الحقن في السيساء(</a:t>
            </a:r>
            <a:r>
              <a:rPr lang="en-US" dirty="0" smtClean="0"/>
              <a:t>ITT</a:t>
            </a:r>
            <a:r>
              <a:rPr lang="ar-SA" dirty="0" smtClean="0"/>
              <a:t>) ،</a:t>
            </a:r>
            <a:r>
              <a:rPr lang="ar-SA" dirty="0" err="1" smtClean="0"/>
              <a:t>التشعيع</a:t>
            </a:r>
            <a:r>
              <a:rPr lang="ar-SA" dirty="0" smtClean="0"/>
              <a:t> القحفي أو حتى القحفي الشوكي سوية مع المعالجة الجهازية ،ومع ذلك فالإنذار سيء جداً مع متوسط بقيا لـ 3 أشهر منذ تشخيص إصابة </a:t>
            </a:r>
            <a:r>
              <a:rPr lang="en-US" dirty="0" smtClean="0"/>
              <a:t>CNS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54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60960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Y" dirty="0" smtClean="0"/>
              <a:t> </a:t>
            </a:r>
            <a:r>
              <a:rPr lang="ar-SY" u="sng" dirty="0" smtClean="0"/>
              <a:t>فرط اللزوجة :</a:t>
            </a:r>
            <a:endParaRPr lang="ar-SY" dirty="0" smtClean="0"/>
          </a:p>
          <a:p>
            <a:r>
              <a:rPr lang="ar-SY" dirty="0" smtClean="0"/>
              <a:t>يعالج المرضى العرضيين عن طريق فصادة البلاسما (حيث يبدل 3 ليتر ) تتبع  مباشرة بالمعالجة الكيمياوية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u="sng" dirty="0" smtClean="0"/>
              <a:t>ضبط الألم :</a:t>
            </a:r>
          </a:p>
          <a:p>
            <a:r>
              <a:rPr lang="ar-SY" dirty="0" smtClean="0"/>
              <a:t>الألم الخفيف إلى المعتدل : تستخدم المسكنات البسيطة (</a:t>
            </a:r>
            <a:r>
              <a:rPr lang="ar-SY" dirty="0" err="1" smtClean="0"/>
              <a:t>الباراسيتامول</a:t>
            </a:r>
            <a:r>
              <a:rPr lang="ar-SY" dirty="0" smtClean="0"/>
              <a:t> 1 غ كل 4-6 ساعات ).</a:t>
            </a:r>
          </a:p>
          <a:p>
            <a:r>
              <a:rPr lang="ar-SY" dirty="0" smtClean="0"/>
              <a:t>الألم المتوسط : تستخدم المشتقات </a:t>
            </a:r>
            <a:r>
              <a:rPr lang="ar-SY" dirty="0" err="1" smtClean="0"/>
              <a:t>المورفينية</a:t>
            </a:r>
            <a:r>
              <a:rPr lang="ar-SY" dirty="0" smtClean="0"/>
              <a:t> الخفيفة (دي </a:t>
            </a:r>
            <a:r>
              <a:rPr lang="ar-SY" dirty="0" err="1" smtClean="0"/>
              <a:t>هيدرو</a:t>
            </a:r>
            <a:r>
              <a:rPr lang="ar-SY" dirty="0" smtClean="0"/>
              <a:t> </a:t>
            </a:r>
            <a:r>
              <a:rPr lang="ar-SY" dirty="0" err="1" smtClean="0"/>
              <a:t>كودئين</a:t>
            </a:r>
            <a:r>
              <a:rPr lang="ar-SY" dirty="0" smtClean="0"/>
              <a:t> 30-60 مغ كل4 ساعات أو </a:t>
            </a:r>
            <a:r>
              <a:rPr lang="en-US" dirty="0" smtClean="0"/>
              <a:t>co-</a:t>
            </a:r>
            <a:r>
              <a:rPr lang="en-US" dirty="0" err="1" smtClean="0"/>
              <a:t>codamol</a:t>
            </a:r>
            <a:r>
              <a:rPr lang="ar-SA" dirty="0" smtClean="0"/>
              <a:t> حبتين كل 6 ساعات ).</a:t>
            </a:r>
          </a:p>
          <a:p>
            <a:r>
              <a:rPr lang="ar-SA" dirty="0" smtClean="0"/>
              <a:t>الألم الشديد : المشتقات </a:t>
            </a:r>
            <a:r>
              <a:rPr lang="ar-SA" dirty="0" err="1" smtClean="0"/>
              <a:t>المورفينية</a:t>
            </a:r>
            <a:r>
              <a:rPr lang="ar-SA" dirty="0" smtClean="0"/>
              <a:t> القوية (</a:t>
            </a:r>
            <a:r>
              <a:rPr lang="en-US" dirty="0" err="1" smtClean="0"/>
              <a:t>oramorph</a:t>
            </a:r>
            <a:r>
              <a:rPr lang="ar-SA" dirty="0" smtClean="0"/>
              <a:t> 5-10مغ كل4 ساعات ثم تحول إلى أشكال بطيئة التحرر مثل </a:t>
            </a:r>
            <a:r>
              <a:rPr lang="ar-SA" dirty="0" err="1" smtClean="0"/>
              <a:t>لصاقات</a:t>
            </a:r>
            <a:r>
              <a:rPr lang="ar-SA" dirty="0" smtClean="0"/>
              <a:t> الـ</a:t>
            </a:r>
            <a:r>
              <a:rPr lang="en-US" smtClean="0"/>
              <a:t>fentanyl </a:t>
            </a:r>
            <a:r>
              <a:rPr lang="ar-SA" smtClean="0"/>
              <a:t>).</a:t>
            </a:r>
            <a:endParaRPr lang="ar-SA" dirty="0" smtClean="0"/>
          </a:p>
          <a:p>
            <a:r>
              <a:rPr lang="ar-SA" dirty="0" smtClean="0"/>
              <a:t>يجب تجنب الـ </a:t>
            </a:r>
            <a:r>
              <a:rPr lang="en-US" dirty="0" smtClean="0"/>
              <a:t>NSAIDS</a:t>
            </a:r>
            <a:r>
              <a:rPr lang="ar-SA" dirty="0" smtClean="0"/>
              <a:t>وفي حال الحاجة تستخدم بحذر شديد.</a:t>
            </a:r>
          </a:p>
          <a:p>
            <a:r>
              <a:rPr lang="ar-SA" dirty="0" smtClean="0"/>
              <a:t>قد تكون المعالجة الشعاعية الموضعية(8-30)غراي فعالة.</a:t>
            </a:r>
          </a:p>
          <a:p>
            <a:r>
              <a:rPr lang="ar-SA" dirty="0" smtClean="0"/>
              <a:t>قد تفيد المركبات التالية (</a:t>
            </a:r>
            <a:r>
              <a:rPr lang="ar-SA" dirty="0" err="1" smtClean="0"/>
              <a:t>أميتربتيلين</a:t>
            </a:r>
            <a:r>
              <a:rPr lang="ar-SA" dirty="0" smtClean="0"/>
              <a:t>، </a:t>
            </a:r>
            <a:r>
              <a:rPr lang="ar-SA" dirty="0" err="1" smtClean="0"/>
              <a:t>كاربامازيبين</a:t>
            </a:r>
            <a:r>
              <a:rPr lang="ar-SA" dirty="0" smtClean="0"/>
              <a:t> ، أو </a:t>
            </a:r>
            <a:r>
              <a:rPr lang="ar-SA" dirty="0" err="1" smtClean="0"/>
              <a:t>غابابانتين</a:t>
            </a:r>
            <a:r>
              <a:rPr lang="ar-SA" dirty="0" smtClean="0"/>
              <a:t> ) في علاج الآلام العصبية .</a:t>
            </a:r>
          </a:p>
          <a:p>
            <a:endParaRPr lang="ar-SY" dirty="0" smtClean="0"/>
          </a:p>
          <a:p>
            <a:endParaRPr lang="ar-SY" dirty="0" smtClean="0"/>
          </a:p>
          <a:p>
            <a:pPr>
              <a:buFont typeface="Wingdings" panose="05000000000000000000" pitchFamily="2" charset="2"/>
              <a:buChar char="Ø"/>
            </a:pPr>
            <a:endParaRPr lang="ar-SY" dirty="0" smtClean="0"/>
          </a:p>
          <a:p>
            <a:pPr marL="0" indent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200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30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/>
              <a:t>تدبير الـ</a:t>
            </a:r>
            <a:r>
              <a:rPr lang="en-US" b="1" dirty="0" smtClean="0"/>
              <a:t> MM 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يتحدد قرار  العلاج حسب خطورة المرض وقابلية الزرع.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/>
              <a:t>تتضمن العوامل الفعالة في المعالجة :</a:t>
            </a:r>
          </a:p>
          <a:p>
            <a:pPr marL="0" indent="0">
              <a:buNone/>
            </a:pPr>
            <a:r>
              <a:rPr lang="ar-SY" dirty="0" smtClean="0"/>
              <a:t> </a:t>
            </a:r>
            <a:r>
              <a:rPr lang="en-US" dirty="0" err="1" smtClean="0"/>
              <a:t>thaliodomide,melphalan,cyclophosphamide</a:t>
            </a:r>
            <a:r>
              <a:rPr lang="en-US" dirty="0" smtClean="0"/>
              <a:t>, ,bortezomib,dexamethasone,prednisone, doxorubicin,lenalidomide,carfilzomib.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ar-SA" dirty="0" smtClean="0"/>
              <a:t>أفضل بروتوكولات التحريض هي تلك الحاوية على مثبطات </a:t>
            </a:r>
            <a:r>
              <a:rPr lang="ar-SA" dirty="0" err="1" smtClean="0"/>
              <a:t>البروتيازوم</a:t>
            </a:r>
            <a:r>
              <a:rPr lang="ar-SA" dirty="0" smtClean="0"/>
              <a:t> (</a:t>
            </a:r>
            <a:r>
              <a:rPr lang="en-US" dirty="0" err="1" smtClean="0"/>
              <a:t>bortezomib,carfilzomib</a:t>
            </a:r>
            <a:r>
              <a:rPr lang="ar-SA" dirty="0" smtClean="0"/>
              <a:t>) .</a:t>
            </a:r>
          </a:p>
          <a:p>
            <a:pPr marL="0" indent="0">
              <a:buNone/>
            </a:pPr>
            <a:r>
              <a:rPr lang="ar-SA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35374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dirty="0" smtClean="0"/>
              <a:t>الشذوذات الوراثية في الـ </a:t>
            </a:r>
            <a:r>
              <a:rPr lang="en-US" dirty="0" smtClean="0"/>
              <a:t>MM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Y" u="sng" dirty="0" smtClean="0"/>
              <a:t>أولاً : </a:t>
            </a:r>
            <a:r>
              <a:rPr lang="ar-SY" u="sng" dirty="0" err="1" smtClean="0"/>
              <a:t>عبورات</a:t>
            </a:r>
            <a:r>
              <a:rPr lang="ar-SY" u="sng" dirty="0" smtClean="0"/>
              <a:t> الـ </a:t>
            </a:r>
            <a:r>
              <a:rPr lang="en-US" u="sng" dirty="0" smtClean="0"/>
              <a:t>IGH </a:t>
            </a:r>
            <a:r>
              <a:rPr lang="ar-SA" u="sng" dirty="0" smtClean="0"/>
              <a:t> :</a:t>
            </a:r>
            <a:endParaRPr lang="en-US" u="sng" dirty="0"/>
          </a:p>
          <a:p>
            <a:pPr marL="0" indent="0">
              <a:buNone/>
            </a:pPr>
            <a:r>
              <a:rPr lang="ar-SA" dirty="0" smtClean="0"/>
              <a:t>تصنف </a:t>
            </a:r>
            <a:r>
              <a:rPr lang="ar-SA" dirty="0" err="1" smtClean="0"/>
              <a:t>العبورات</a:t>
            </a:r>
            <a:r>
              <a:rPr lang="ar-SA" dirty="0" smtClean="0"/>
              <a:t> إلى أولية وثانوية .</a:t>
            </a:r>
          </a:p>
          <a:p>
            <a:pPr marL="0" indent="0">
              <a:buNone/>
            </a:pPr>
            <a:r>
              <a:rPr lang="ar-SA" dirty="0" smtClean="0"/>
              <a:t>الأولية : هي حوادث بادئة خلال </a:t>
            </a:r>
            <a:r>
              <a:rPr lang="ar-SA" dirty="0" err="1" smtClean="0"/>
              <a:t>إمراضية</a:t>
            </a:r>
            <a:r>
              <a:rPr lang="ar-SA" dirty="0" smtClean="0"/>
              <a:t> الورم </a:t>
            </a:r>
            <a:r>
              <a:rPr lang="ar-SA" dirty="0" err="1" smtClean="0"/>
              <a:t>النقوي</a:t>
            </a:r>
            <a:r>
              <a:rPr lang="ar-SA" dirty="0" smtClean="0"/>
              <a:t> العديد.</a:t>
            </a:r>
          </a:p>
          <a:p>
            <a:pPr marL="0" indent="0">
              <a:buNone/>
            </a:pPr>
            <a:r>
              <a:rPr lang="ar-SA" dirty="0" smtClean="0"/>
              <a:t>الثانوية : متورطة في الترقي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n-US" dirty="0" smtClean="0"/>
              <a:t>(11,14)</a:t>
            </a:r>
            <a:r>
              <a:rPr lang="ar-SA" dirty="0" smtClean="0"/>
              <a:t> موجودة عند 15-20% من المرضى 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t(4,14)</a:t>
            </a:r>
            <a:r>
              <a:rPr lang="ar-SA" dirty="0" smtClean="0"/>
              <a:t> موجودة عند 15% من مرضى الـ </a:t>
            </a:r>
            <a:r>
              <a:rPr lang="en-US" dirty="0" smtClean="0"/>
              <a:t> MM</a:t>
            </a:r>
            <a:r>
              <a:rPr lang="ar-SY" dirty="0" smtClean="0"/>
              <a:t> 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t(14,16)</a:t>
            </a:r>
            <a:r>
              <a:rPr lang="ar-SA" dirty="0" smtClean="0"/>
              <a:t> موجودة عند 5-10% من المرضى 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t(6,14)</a:t>
            </a:r>
            <a:r>
              <a:rPr lang="ar-SA" dirty="0" smtClean="0"/>
              <a:t> موجود عند نسبة قليلة (3% من المرضى).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 </a:t>
            </a:r>
            <a:r>
              <a:rPr lang="en-US" dirty="0" smtClean="0"/>
              <a:t> t(14,20)</a:t>
            </a:r>
            <a:r>
              <a:rPr lang="ar-SA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أظهرت دراسات الـ </a:t>
            </a:r>
            <a:r>
              <a:rPr lang="en-US" dirty="0" smtClean="0"/>
              <a:t>FISH</a:t>
            </a:r>
            <a:r>
              <a:rPr lang="ar-SA" dirty="0" smtClean="0"/>
              <a:t> أن الـ</a:t>
            </a:r>
            <a:r>
              <a:rPr lang="en-US" dirty="0" smtClean="0"/>
              <a:t>MGUS </a:t>
            </a:r>
            <a:r>
              <a:rPr lang="ar-SY" dirty="0" smtClean="0"/>
              <a:t> يبدي شذوذات صبغية بنيوية وعددية مشابهة لتلك الملاحظة في </a:t>
            </a:r>
            <a:r>
              <a:rPr lang="en-US" dirty="0" smtClean="0"/>
              <a:t>MM</a:t>
            </a:r>
            <a:r>
              <a:rPr lang="ar-SA" dirty="0" smtClean="0"/>
              <a:t> .</a:t>
            </a:r>
            <a:endParaRPr lang="ar-SY" dirty="0"/>
          </a:p>
          <a:p>
            <a:pPr marL="0" indent="0">
              <a:buNone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1630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9248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77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077200" cy="5791200"/>
          </a:xfrm>
          <a:noFill/>
          <a:ln w="28575">
            <a:solidFill>
              <a:schemeClr val="bg1"/>
            </a:solidFill>
          </a:ln>
          <a:effectLst/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u="sng" dirty="0" smtClean="0"/>
              <a:t>المرضى المشخصين حديثاً والمرشحين للزرع :</a:t>
            </a:r>
          </a:p>
          <a:p>
            <a:pPr marL="0" indent="0">
              <a:buNone/>
            </a:pPr>
            <a:r>
              <a:rPr lang="ar-SA" dirty="0" smtClean="0"/>
              <a:t>تتضمن المعالجة (3-6 )دورات من التحريض والتدعيم و</a:t>
            </a:r>
            <a:r>
              <a:rPr lang="en-US" dirty="0" smtClean="0"/>
              <a:t>SCT</a:t>
            </a:r>
            <a:r>
              <a:rPr lang="ar-SA" dirty="0" smtClean="0"/>
              <a:t>  الذاتي وإمكانية معالجة الصيانة .</a:t>
            </a:r>
          </a:p>
          <a:p>
            <a:pPr marL="0" indent="0">
              <a:buNone/>
            </a:pPr>
            <a:r>
              <a:rPr lang="ar-SA" b="1" dirty="0" smtClean="0"/>
              <a:t>التحريض :</a:t>
            </a:r>
            <a:r>
              <a:rPr lang="ar-SA" dirty="0" smtClean="0"/>
              <a:t> من البروتوكولات (</a:t>
            </a:r>
            <a:r>
              <a:rPr lang="en-US" dirty="0" smtClean="0"/>
              <a:t>VAD</a:t>
            </a:r>
            <a:r>
              <a:rPr lang="ar-SA" dirty="0" smtClean="0"/>
              <a:t> و</a:t>
            </a:r>
            <a:r>
              <a:rPr lang="en-US" dirty="0" smtClean="0"/>
              <a:t>TAD</a:t>
            </a:r>
            <a:r>
              <a:rPr lang="ar-SA" dirty="0" smtClean="0"/>
              <a:t> و </a:t>
            </a:r>
            <a:r>
              <a:rPr lang="en-US" dirty="0" smtClean="0"/>
              <a:t>TVAD</a:t>
            </a:r>
            <a:r>
              <a:rPr lang="ar-SA" dirty="0" smtClean="0"/>
              <a:t> </a:t>
            </a:r>
            <a:r>
              <a:rPr lang="ar-SA" dirty="0" err="1" smtClean="0"/>
              <a:t>وس</a:t>
            </a:r>
            <a:r>
              <a:rPr lang="en-US" dirty="0" smtClean="0"/>
              <a:t>VRD VCR </a:t>
            </a:r>
            <a:r>
              <a:rPr lang="ar-SA" dirty="0" smtClean="0"/>
              <a:t> و </a:t>
            </a:r>
            <a:r>
              <a:rPr lang="en-US" dirty="0" smtClean="0"/>
              <a:t>RD</a:t>
            </a:r>
            <a:r>
              <a:rPr lang="ar-SA" dirty="0" smtClean="0"/>
              <a:t>---).</a:t>
            </a:r>
          </a:p>
          <a:p>
            <a:pPr marL="0" indent="0">
              <a:buNone/>
            </a:pPr>
            <a:r>
              <a:rPr lang="ar-SA" dirty="0" smtClean="0"/>
              <a:t>تغيرت بروتوكولات التحريض </a:t>
            </a:r>
            <a:r>
              <a:rPr lang="ar-SA" dirty="0" err="1" smtClean="0"/>
              <a:t>بعدظهور</a:t>
            </a:r>
            <a:r>
              <a:rPr lang="ar-SA" dirty="0" smtClean="0"/>
              <a:t> الأدوية المعدلة للمناعة ومثبطات </a:t>
            </a:r>
            <a:r>
              <a:rPr lang="ar-SA" dirty="0" err="1" smtClean="0"/>
              <a:t>البروتياوزم</a:t>
            </a:r>
            <a:r>
              <a:rPr lang="ar-SA" dirty="0" smtClean="0"/>
              <a:t> حيث أنها تنقص حمل الورم بشكل أكبر وتحقق </a:t>
            </a:r>
            <a:r>
              <a:rPr lang="ar-SA" dirty="0" err="1" smtClean="0"/>
              <a:t>مهدلات</a:t>
            </a:r>
            <a:r>
              <a:rPr lang="ar-SA" dirty="0" smtClean="0"/>
              <a:t> </a:t>
            </a:r>
            <a:r>
              <a:rPr lang="ar-SA" dirty="0" err="1" smtClean="0"/>
              <a:t>إستجابة</a:t>
            </a:r>
            <a:r>
              <a:rPr lang="ar-SA" dirty="0" smtClean="0"/>
              <a:t> أعلى وتحسن بالـ </a:t>
            </a:r>
            <a:r>
              <a:rPr lang="en-US" dirty="0" smtClean="0"/>
              <a:t>PFS / OS </a:t>
            </a:r>
            <a:r>
              <a:rPr lang="ar-SA" dirty="0" smtClean="0"/>
              <a:t> وعليه لم يعد الـ </a:t>
            </a:r>
            <a:r>
              <a:rPr lang="en-US" dirty="0" smtClean="0"/>
              <a:t>VAD</a:t>
            </a:r>
            <a:r>
              <a:rPr lang="ar-SA" dirty="0" smtClean="0"/>
              <a:t> مفضلاً.</a:t>
            </a:r>
          </a:p>
          <a:p>
            <a:pPr marL="0" indent="0">
              <a:buNone/>
            </a:pPr>
            <a:r>
              <a:rPr lang="ar-SA" dirty="0" smtClean="0"/>
              <a:t>ولوحظ تفوق البروتوكولات التي تحوي </a:t>
            </a:r>
            <a:r>
              <a:rPr lang="en-US" dirty="0" smtClean="0"/>
              <a:t>Bortezomib</a:t>
            </a:r>
            <a:r>
              <a:rPr lang="ar-SA" dirty="0" smtClean="0"/>
              <a:t> زائد </a:t>
            </a:r>
            <a:r>
              <a:rPr lang="ar-SA" dirty="0" err="1" smtClean="0"/>
              <a:t>الديكساميتازون</a:t>
            </a:r>
            <a:r>
              <a:rPr lang="ar-SA" dirty="0" smtClean="0"/>
              <a:t>  سواء قبل أو بعد الزرع .</a:t>
            </a:r>
          </a:p>
          <a:p>
            <a:pPr marL="0" indent="0">
              <a:buNone/>
            </a:pPr>
            <a:r>
              <a:rPr lang="ar-SA" dirty="0" smtClean="0"/>
              <a:t>ويمكن </a:t>
            </a:r>
            <a:r>
              <a:rPr lang="ar-SA" dirty="0" err="1" smtClean="0"/>
              <a:t>إستخدام</a:t>
            </a:r>
            <a:r>
              <a:rPr lang="ar-SA" dirty="0" smtClean="0"/>
              <a:t> الـ </a:t>
            </a:r>
            <a:r>
              <a:rPr lang="en-US" dirty="0" smtClean="0"/>
              <a:t>Lenalidomide</a:t>
            </a:r>
            <a:r>
              <a:rPr lang="ar-SA" dirty="0" smtClean="0"/>
              <a:t> زائد </a:t>
            </a:r>
            <a:r>
              <a:rPr lang="ar-SA" dirty="0" err="1" smtClean="0"/>
              <a:t>الديكساميتازون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r>
              <a:rPr lang="en-US" b="1" dirty="0" smtClean="0"/>
              <a:t>SCT</a:t>
            </a:r>
            <a:endParaRPr lang="ar-SY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42925" y="381000"/>
            <a:ext cx="8143875" cy="56388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/>
              <a:t>الصيانة :</a:t>
            </a:r>
            <a:r>
              <a:rPr lang="ar-SA" dirty="0" smtClean="0"/>
              <a:t> أفضل الأدوية المستخدمة في معالجة الصيانة هي </a:t>
            </a:r>
            <a:r>
              <a:rPr lang="en-US" dirty="0" smtClean="0"/>
              <a:t>Thalidomide</a:t>
            </a:r>
            <a:r>
              <a:rPr lang="ar-SA" dirty="0" smtClean="0"/>
              <a:t>و</a:t>
            </a:r>
            <a:r>
              <a:rPr lang="en-US" dirty="0" err="1" smtClean="0"/>
              <a:t>Lenalidomide</a:t>
            </a:r>
            <a:r>
              <a:rPr lang="ar-SA" dirty="0" smtClean="0"/>
              <a:t>.</a:t>
            </a:r>
          </a:p>
          <a:p>
            <a:pPr>
              <a:buNone/>
            </a:pPr>
            <a:r>
              <a:rPr lang="ar-SA" dirty="0" smtClean="0"/>
              <a:t>أهمية </a:t>
            </a:r>
            <a:r>
              <a:rPr lang="ar-SA" dirty="0" err="1" smtClean="0"/>
              <a:t>التاليدوميد</a:t>
            </a:r>
            <a:r>
              <a:rPr lang="ar-SA" dirty="0" smtClean="0"/>
              <a:t> عند المرضى الذين لم يحققوا </a:t>
            </a:r>
            <a:r>
              <a:rPr lang="en-US" dirty="0" smtClean="0"/>
              <a:t>CR</a:t>
            </a:r>
            <a:r>
              <a:rPr lang="ar-SA" dirty="0" smtClean="0"/>
              <a:t>بعد</a:t>
            </a:r>
            <a:r>
              <a:rPr lang="en-US" dirty="0" smtClean="0"/>
              <a:t>SCT</a:t>
            </a:r>
            <a:r>
              <a:rPr lang="ar-SA" dirty="0" smtClean="0"/>
              <a:t>  </a:t>
            </a:r>
            <a:r>
              <a:rPr lang="ar-SA" dirty="0"/>
              <a:t>الذاتي </a:t>
            </a:r>
            <a:r>
              <a:rPr lang="ar-SA" dirty="0" smtClean="0"/>
              <a:t>.</a:t>
            </a:r>
          </a:p>
          <a:p>
            <a:pPr>
              <a:buNone/>
            </a:pPr>
            <a:r>
              <a:rPr lang="ar-SA" b="1" dirty="0" smtClean="0"/>
              <a:t>زرع الخلية الجذعية </a:t>
            </a:r>
            <a:r>
              <a:rPr lang="ar-SA" b="1" dirty="0" err="1" smtClean="0"/>
              <a:t>الخيفي</a:t>
            </a:r>
            <a:r>
              <a:rPr lang="ar-SA" b="1" dirty="0" smtClean="0"/>
              <a:t> :</a:t>
            </a:r>
            <a:r>
              <a:rPr lang="ar-SA" dirty="0" smtClean="0"/>
              <a:t>هو المعالجة الشافية في </a:t>
            </a:r>
            <a:r>
              <a:rPr lang="en-US" dirty="0" smtClean="0"/>
              <a:t>MM</a:t>
            </a:r>
            <a:r>
              <a:rPr lang="ar-SA" dirty="0" smtClean="0"/>
              <a:t> لكنه يترافق مع </a:t>
            </a:r>
            <a:r>
              <a:rPr lang="en-US" dirty="0" smtClean="0"/>
              <a:t>TRM</a:t>
            </a:r>
            <a:r>
              <a:rPr lang="ar-SA" dirty="0" smtClean="0"/>
              <a:t>مرتفع ومعدل مرضيات مرتفع بفعل </a:t>
            </a:r>
            <a:r>
              <a:rPr lang="en-US" dirty="0" smtClean="0"/>
              <a:t>GVHD</a:t>
            </a:r>
            <a:r>
              <a:rPr lang="ar-SA" dirty="0" smtClean="0"/>
              <a:t>.</a:t>
            </a:r>
          </a:p>
          <a:p>
            <a:pPr>
              <a:buNone/>
            </a:pPr>
            <a:r>
              <a:rPr lang="ar-SA" dirty="0" smtClean="0"/>
              <a:t>ولإنقاص </a:t>
            </a:r>
            <a:r>
              <a:rPr lang="en-US" dirty="0" smtClean="0"/>
              <a:t>TRM</a:t>
            </a:r>
            <a:r>
              <a:rPr lang="ar-SA" dirty="0" smtClean="0"/>
              <a:t>تم </a:t>
            </a:r>
            <a:r>
              <a:rPr lang="ar-SA" dirty="0" err="1" smtClean="0"/>
              <a:t>الإعتماد</a:t>
            </a:r>
            <a:r>
              <a:rPr lang="ar-SA" dirty="0" smtClean="0"/>
              <a:t> على منظومات منخفضة الشدة للتحضير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u="sng" dirty="0" smtClean="0"/>
              <a:t>المسنين وغير المرشحين للزرع :</a:t>
            </a:r>
            <a:r>
              <a:rPr lang="ar-SA" dirty="0" smtClean="0"/>
              <a:t>إشراك </a:t>
            </a:r>
            <a:r>
              <a:rPr lang="en-US" dirty="0" smtClean="0"/>
              <a:t>MP</a:t>
            </a:r>
            <a:r>
              <a:rPr lang="ar-SA" dirty="0" smtClean="0"/>
              <a:t>مع</a:t>
            </a:r>
            <a:r>
              <a:rPr lang="en-US" dirty="0"/>
              <a:t> </a:t>
            </a:r>
            <a:r>
              <a:rPr lang="en-US" dirty="0" smtClean="0"/>
              <a:t>Thalidomide</a:t>
            </a:r>
            <a:r>
              <a:rPr lang="ar-SA" dirty="0" smtClean="0"/>
              <a:t>أو</a:t>
            </a:r>
            <a:r>
              <a:rPr lang="en-US" dirty="0" smtClean="0"/>
              <a:t> Lenalidomide</a:t>
            </a:r>
            <a:r>
              <a:rPr lang="ar-SA" dirty="0" smtClean="0"/>
              <a:t>أو </a:t>
            </a:r>
            <a:r>
              <a:rPr lang="en-US" dirty="0" smtClean="0"/>
              <a:t>Bortezomib</a:t>
            </a:r>
            <a:r>
              <a:rPr lang="ar-SA" dirty="0" smtClean="0"/>
              <a:t> .</a:t>
            </a:r>
            <a:endParaRPr lang="ar-A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6388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u="sng" dirty="0" smtClean="0"/>
              <a:t>مريض أكبر من75 سنة أو متعب بشدة :</a:t>
            </a:r>
            <a:r>
              <a:rPr lang="ar-SA" dirty="0" smtClean="0"/>
              <a:t>جرعات أصغر مثلاً </a:t>
            </a:r>
            <a:r>
              <a:rPr lang="en-US" dirty="0" smtClean="0"/>
              <a:t>Thalidomide</a:t>
            </a:r>
            <a:r>
              <a:rPr lang="ar-SA" dirty="0" smtClean="0"/>
              <a:t>(100مغ)أو</a:t>
            </a:r>
            <a:r>
              <a:rPr lang="en-US" dirty="0"/>
              <a:t> </a:t>
            </a:r>
            <a:r>
              <a:rPr lang="en-US" dirty="0" smtClean="0"/>
              <a:t>Lenalidomide</a:t>
            </a:r>
            <a:r>
              <a:rPr lang="ar-SA" dirty="0" smtClean="0"/>
              <a:t>(15-25مغ) أو</a:t>
            </a:r>
            <a:r>
              <a:rPr lang="en-US" dirty="0" smtClean="0"/>
              <a:t> </a:t>
            </a:r>
            <a:r>
              <a:rPr lang="en-US" dirty="0" err="1" smtClean="0"/>
              <a:t>Bortezomib</a:t>
            </a:r>
            <a:r>
              <a:rPr lang="ar-SA" dirty="0" smtClean="0"/>
              <a:t>امغ/</a:t>
            </a:r>
            <a:r>
              <a:rPr lang="ar-SA" dirty="0"/>
              <a:t> م</a:t>
            </a:r>
            <a:r>
              <a:rPr lang="en-US" baseline="30000" dirty="0" smtClean="0"/>
              <a:t>2</a:t>
            </a:r>
            <a:endParaRPr lang="ar-SA" dirty="0" smtClean="0"/>
          </a:p>
          <a:p>
            <a:pPr marL="0" indent="0">
              <a:buNone/>
            </a:pPr>
            <a:r>
              <a:rPr lang="ar-SA" dirty="0" err="1" smtClean="0"/>
              <a:t>أحدالإقتراحات</a:t>
            </a:r>
            <a:r>
              <a:rPr lang="ar-SA" dirty="0" smtClean="0"/>
              <a:t> الأخرى هي </a:t>
            </a:r>
            <a:r>
              <a:rPr lang="ar-SA" dirty="0" err="1" smtClean="0"/>
              <a:t>إستبدال</a:t>
            </a:r>
            <a:r>
              <a:rPr lang="ar-SA" dirty="0" smtClean="0"/>
              <a:t> </a:t>
            </a:r>
            <a:r>
              <a:rPr lang="ar-SA" dirty="0" err="1" smtClean="0"/>
              <a:t>الميلفالان</a:t>
            </a:r>
            <a:r>
              <a:rPr lang="ar-SA" dirty="0" smtClean="0"/>
              <a:t> </a:t>
            </a:r>
            <a:r>
              <a:rPr lang="ar-SA" dirty="0" err="1" smtClean="0"/>
              <a:t>بالسيكلوفوسفاميد</a:t>
            </a:r>
            <a:r>
              <a:rPr lang="ar-SA" dirty="0" smtClean="0"/>
              <a:t> (50 </a:t>
            </a:r>
            <a:r>
              <a:rPr lang="ar-SA" dirty="0" err="1" smtClean="0"/>
              <a:t>مغ</a:t>
            </a:r>
            <a:r>
              <a:rPr lang="ar-SA" dirty="0" smtClean="0"/>
              <a:t> باليوم أو1 غ كل 21 يوم 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مع ضرورة </a:t>
            </a:r>
            <a:r>
              <a:rPr lang="ar-SA" dirty="0" err="1" smtClean="0"/>
              <a:t>الأنتباه</a:t>
            </a:r>
            <a:r>
              <a:rPr lang="ar-SA" dirty="0" smtClean="0"/>
              <a:t> للآثار الجانبية للأدوية  :</a:t>
            </a:r>
          </a:p>
          <a:p>
            <a:pPr marL="0" indent="0">
              <a:buNone/>
            </a:pPr>
            <a:r>
              <a:rPr lang="ar-SA" dirty="0" err="1" smtClean="0"/>
              <a:t>التاليدوميد</a:t>
            </a:r>
            <a:r>
              <a:rPr lang="ar-SA" dirty="0" smtClean="0"/>
              <a:t> (تعب- إمساك- </a:t>
            </a:r>
            <a:r>
              <a:rPr lang="ar-SA" dirty="0" err="1" smtClean="0"/>
              <a:t>إعتلال</a:t>
            </a:r>
            <a:r>
              <a:rPr lang="ar-SA" dirty="0" smtClean="0"/>
              <a:t> أعصاب – </a:t>
            </a:r>
            <a:r>
              <a:rPr lang="en-US" dirty="0" smtClean="0"/>
              <a:t>DVT</a:t>
            </a:r>
            <a:r>
              <a:rPr lang="ar-SA" dirty="0" smtClean="0"/>
              <a:t>)</a:t>
            </a:r>
          </a:p>
          <a:p>
            <a:pPr marL="0" indent="0">
              <a:buNone/>
            </a:pPr>
            <a:r>
              <a:rPr lang="ar-SA" dirty="0" err="1" smtClean="0"/>
              <a:t>الليناليدوميد</a:t>
            </a:r>
            <a:r>
              <a:rPr lang="ar-SA" dirty="0" smtClean="0"/>
              <a:t>(</a:t>
            </a:r>
            <a:r>
              <a:rPr lang="ar-SA" dirty="0" err="1" smtClean="0"/>
              <a:t>إعتلال</a:t>
            </a:r>
            <a:r>
              <a:rPr lang="ar-SA" dirty="0" smtClean="0"/>
              <a:t> عصبي أقل من سابقه لكنه مثبط قوي للنقي ويسبب </a:t>
            </a:r>
            <a:r>
              <a:rPr lang="en-US" dirty="0" smtClean="0"/>
              <a:t>DVT</a:t>
            </a:r>
            <a:r>
              <a:rPr lang="ar-SY" dirty="0" smtClean="0"/>
              <a:t> )</a:t>
            </a:r>
          </a:p>
          <a:p>
            <a:pPr marL="0" indent="0">
              <a:buNone/>
            </a:pPr>
            <a:r>
              <a:rPr lang="en-US" dirty="0" err="1" smtClean="0"/>
              <a:t>Bortezomib</a:t>
            </a:r>
            <a:r>
              <a:rPr lang="ar-SA" dirty="0" smtClean="0"/>
              <a:t> (</a:t>
            </a:r>
            <a:r>
              <a:rPr lang="ar-SA" dirty="0" err="1" smtClean="0"/>
              <a:t>إعتلال</a:t>
            </a:r>
            <a:r>
              <a:rPr lang="ar-SA" dirty="0" smtClean="0"/>
              <a:t> أعصاب محيطية وأعراض هضمية ونقص صفيحات دوري 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03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" y="228600"/>
            <a:ext cx="4416152" cy="575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37338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09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71488" y="54700"/>
            <a:ext cx="8382000" cy="5847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معايير </a:t>
            </a:r>
            <a:r>
              <a:rPr lang="ar-SA" sz="3200" b="1" dirty="0" err="1" smtClean="0">
                <a:solidFill>
                  <a:schemeClr val="bg1"/>
                </a:solidFill>
              </a:rPr>
              <a:t>الإستجابة</a:t>
            </a:r>
            <a:endParaRPr lang="ar-S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14536"/>
              </p:ext>
            </p:extLst>
          </p:nvPr>
        </p:nvGraphicFramePr>
        <p:xfrm>
          <a:off x="838200" y="838201"/>
          <a:ext cx="7696200" cy="5643208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848100"/>
                <a:gridCol w="3848100"/>
              </a:tblGrid>
              <a:tr h="991072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International</a:t>
                      </a:r>
                      <a:r>
                        <a:rPr lang="en-US" sz="1800" baseline="0" dirty="0" smtClean="0"/>
                        <a:t> uniform response criteria for MM</a:t>
                      </a:r>
                    </a:p>
                    <a:p>
                      <a:pPr algn="ctr" rtl="1"/>
                      <a:r>
                        <a:rPr lang="en-US" sz="1800" baseline="0" dirty="0" smtClean="0"/>
                        <a:t>(IMWG response criteria)</a:t>
                      </a:r>
                      <a:endParaRPr lang="ar-SA" sz="1800" dirty="0" smtClean="0"/>
                    </a:p>
                    <a:p>
                      <a:pPr rtl="1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7137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Criteria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Response category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7137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Negative </a:t>
                      </a:r>
                      <a:r>
                        <a:rPr lang="en-US" dirty="0" err="1" smtClean="0"/>
                        <a:t>immunofixation</a:t>
                      </a:r>
                      <a:r>
                        <a:rPr lang="en-US" dirty="0" smtClean="0"/>
                        <a:t> (serum and urine)</a:t>
                      </a:r>
                      <a:endParaRPr lang="ar-S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remission</a:t>
                      </a:r>
                    </a:p>
                    <a:p>
                      <a:pPr algn="l" rtl="1"/>
                      <a:r>
                        <a:rPr lang="en-US" baseline="0" dirty="0" smtClean="0"/>
                        <a:t>(CR) </a:t>
                      </a:r>
                      <a:endParaRPr lang="ar-SA" dirty="0"/>
                    </a:p>
                  </a:txBody>
                  <a:tcPr/>
                </a:tc>
              </a:tr>
              <a:tr h="67137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Calibri" panose="020F0502020204030204" pitchFamily="34" charset="0"/>
                        </a:rPr>
                        <a:t>&lt;5% bone marrow plasma cells 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8896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No soft tissue </a:t>
                      </a:r>
                      <a:r>
                        <a:rPr lang="en-US" dirty="0" err="1" smtClean="0"/>
                        <a:t>plasmacytomas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8896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As above ,plus</a:t>
                      </a:r>
                      <a:endParaRPr lang="ar-S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Stringent</a:t>
                      </a:r>
                      <a:r>
                        <a:rPr lang="en-US" baseline="0" dirty="0" smtClean="0"/>
                        <a:t> CR</a:t>
                      </a:r>
                      <a:endParaRPr lang="ar-SA" dirty="0"/>
                    </a:p>
                  </a:txBody>
                  <a:tcPr/>
                </a:tc>
              </a:tr>
              <a:tr h="67137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Normal free – light – chain ratio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8431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Absence of clonal plasma cells(determined by immunohistochemistry or </a:t>
                      </a:r>
                      <a:r>
                        <a:rPr lang="en-US" dirty="0" err="1" smtClean="0"/>
                        <a:t>immunofluorescense</a:t>
                      </a:r>
                      <a:r>
                        <a:rPr lang="en-US" dirty="0" smtClean="0"/>
                        <a:t>)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5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71488" y="54700"/>
            <a:ext cx="8382000" cy="5847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معايير </a:t>
            </a:r>
            <a:r>
              <a:rPr lang="ar-SA" sz="3200" b="1" dirty="0" err="1" smtClean="0">
                <a:solidFill>
                  <a:schemeClr val="bg1"/>
                </a:solidFill>
              </a:rPr>
              <a:t>الإستجابة</a:t>
            </a:r>
            <a:endParaRPr lang="ar-S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95983"/>
              </p:ext>
            </p:extLst>
          </p:nvPr>
        </p:nvGraphicFramePr>
        <p:xfrm>
          <a:off x="685800" y="914400"/>
          <a:ext cx="7620000" cy="560070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810000"/>
                <a:gridCol w="3810000"/>
              </a:tblGrid>
              <a:tr h="96012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International</a:t>
                      </a:r>
                      <a:r>
                        <a:rPr lang="en-US" sz="1800" baseline="0" dirty="0" smtClean="0"/>
                        <a:t> uniform response criteria for MM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(IMWG response criteria)</a:t>
                      </a:r>
                      <a:endParaRPr lang="ar-SA" sz="1800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Criteria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Response category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Calibri" panose="020F0502020204030204" pitchFamily="34" charset="0"/>
                        </a:rPr>
                        <a:t>90%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decreases in serum M - protein</a:t>
                      </a:r>
                      <a:r>
                        <a:rPr lang="ar-SA" dirty="0" smtClean="0">
                          <a:latin typeface="Calibri" panose="020F0502020204030204" pitchFamily="34" charset="0"/>
                        </a:rPr>
                        <a:t>≤</a:t>
                      </a:r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good partial response</a:t>
                      </a:r>
                      <a:endParaRPr lang="ar-SA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Urine M – protein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&lt; 100 mg per 24 hours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50%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decrease in serum M - protein </a:t>
                      </a:r>
                      <a:r>
                        <a:rPr lang="ar-SA" dirty="0" smtClean="0">
                          <a:latin typeface="Calibri" panose="020F0502020204030204" pitchFamily="34" charset="0"/>
                        </a:rPr>
                        <a:t>≤</a:t>
                      </a:r>
                      <a:endParaRPr lang="ar-SA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Partial</a:t>
                      </a:r>
                      <a:r>
                        <a:rPr lang="en-US" baseline="0" dirty="0" smtClean="0"/>
                        <a:t> response</a:t>
                      </a:r>
                      <a:endParaRPr lang="ar-SA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≥ 90%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decrease in urine M–protein or&lt;200 mg per 24 hours</a:t>
                      </a:r>
                      <a:endParaRPr lang="ar-SA" dirty="0" smtClean="0"/>
                    </a:p>
                    <a:p>
                      <a:pPr algn="l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Calibri" panose="020F0502020204030204" pitchFamily="34" charset="0"/>
                        </a:rPr>
                        <a:t>≥50%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decrease in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soet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tissue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plasmacytomas</a:t>
                      </a:r>
                      <a:r>
                        <a:rPr lang="ar-SY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1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شكل بيضاوي 2"/>
          <p:cNvSpPr/>
          <p:nvPr/>
        </p:nvSpPr>
        <p:spPr>
          <a:xfrm>
            <a:off x="6324600" y="45720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شكراً لإصغائكم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42861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228600"/>
            <a:ext cx="8473802" cy="64008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u="sng" dirty="0" smtClean="0"/>
              <a:t>ثانياً : الشذوذات الصبغية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توحد الصبغي 13:الأكثر شيوعاً عند مرضى الـ</a:t>
            </a:r>
            <a:r>
              <a:rPr lang="en-US" dirty="0" smtClean="0"/>
              <a:t>MM </a:t>
            </a:r>
            <a:r>
              <a:rPr lang="ar-SA" dirty="0" smtClean="0"/>
              <a:t> حيث يلاحظ عند (40-50)% من المرضى المشخصين حديثاً .</a:t>
            </a:r>
          </a:p>
          <a:p>
            <a:pPr marL="0" indent="0">
              <a:buNone/>
            </a:pPr>
            <a:r>
              <a:rPr lang="ar-SA" dirty="0" smtClean="0"/>
              <a:t>ويظهر هذا الشذوذ تلازماً قوياً مع </a:t>
            </a:r>
            <a:r>
              <a:rPr lang="en-US" dirty="0" smtClean="0"/>
              <a:t>t(4,14)</a:t>
            </a:r>
            <a:r>
              <a:rPr lang="ar-SA" dirty="0" smtClean="0"/>
              <a:t> و</a:t>
            </a:r>
            <a:r>
              <a:rPr lang="en-US" dirty="0" smtClean="0"/>
              <a:t> t(14,16)</a:t>
            </a:r>
            <a:r>
              <a:rPr lang="ar-SY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حذف الصبغي </a:t>
            </a:r>
            <a:r>
              <a:rPr lang="en-US" dirty="0" smtClean="0"/>
              <a:t>p</a:t>
            </a:r>
            <a:r>
              <a:rPr lang="ar-SY" dirty="0" smtClean="0"/>
              <a:t>17: يتضمن فقدان الـ </a:t>
            </a:r>
            <a:r>
              <a:rPr lang="en-US" dirty="0" smtClean="0"/>
              <a:t>TP53</a:t>
            </a:r>
            <a:r>
              <a:rPr lang="ar-SA" dirty="0" smtClean="0"/>
              <a:t> عند (5-10)% من المرضى المشخصين حديثاً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زيادة </a:t>
            </a:r>
            <a:r>
              <a:rPr lang="en-US" dirty="0" smtClean="0"/>
              <a:t>1q</a:t>
            </a:r>
            <a:r>
              <a:rPr lang="ar-SY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u="sng" dirty="0" smtClean="0"/>
              <a:t>ثالثاً : </a:t>
            </a:r>
            <a:r>
              <a:rPr lang="ar-SY" u="sng" dirty="0" err="1" smtClean="0"/>
              <a:t>إختلال</a:t>
            </a:r>
            <a:r>
              <a:rPr lang="ar-SY" u="sng" dirty="0" smtClean="0"/>
              <a:t> الصيغة الصبغية :</a:t>
            </a:r>
          </a:p>
          <a:p>
            <a:pPr marL="0" indent="0">
              <a:buNone/>
            </a:pPr>
            <a:r>
              <a:rPr lang="ar-SY" dirty="0" smtClean="0"/>
              <a:t>يقسم مرضى </a:t>
            </a:r>
            <a:r>
              <a:rPr lang="en-US" dirty="0" smtClean="0"/>
              <a:t>MM</a:t>
            </a:r>
            <a:r>
              <a:rPr lang="ar-SA" dirty="0" smtClean="0"/>
              <a:t> إلى فئتين رئيسيتين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فرط الصيغة الصبغية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بدون فرط الصيغة الصبغية (نقص الصيغة الصبغية – الصيغة الصبغية الثنائية الكاذبة ).</a:t>
            </a:r>
          </a:p>
          <a:p>
            <a:pPr>
              <a:buFont typeface="Wingdings" panose="05000000000000000000" pitchFamily="2" charset="2"/>
              <a:buChar char="ü"/>
            </a:pPr>
            <a:endParaRPr lang="ar-SA" dirty="0" smtClean="0"/>
          </a:p>
          <a:p>
            <a:pPr>
              <a:buFont typeface="Wingdings" panose="05000000000000000000" pitchFamily="2" charset="2"/>
              <a:buChar char="ü"/>
            </a:pP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515672" cy="6012904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Y" u="sng" dirty="0" smtClean="0"/>
              <a:t>رابعاً : حوادث وراثية متأخرة :</a:t>
            </a:r>
          </a:p>
          <a:p>
            <a:pPr marL="0" indent="0">
              <a:buNone/>
            </a:pPr>
            <a:r>
              <a:rPr lang="ar-SY" dirty="0" smtClean="0"/>
              <a:t>تعتبر بعض التغيرات الوراثية في </a:t>
            </a:r>
            <a:r>
              <a:rPr lang="en-US" dirty="0" smtClean="0"/>
              <a:t>MM </a:t>
            </a:r>
            <a:r>
              <a:rPr lang="ar-SY" dirty="0" smtClean="0"/>
              <a:t> حوادث مسرطنة متأخرة وتترافق مع ترقي المرض ومن الأمثلة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خلل تنظيم </a:t>
            </a:r>
            <a:r>
              <a:rPr lang="en-US" dirty="0" smtClean="0"/>
              <a:t>MYC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طفرات </a:t>
            </a:r>
            <a:r>
              <a:rPr lang="en-US" dirty="0" smtClean="0"/>
              <a:t>RAS</a:t>
            </a:r>
            <a:r>
              <a:rPr lang="ar-SY" dirty="0" smtClean="0"/>
              <a:t> المفعلة: وهي </a:t>
            </a:r>
            <a:r>
              <a:rPr lang="ar-SY" dirty="0" err="1" smtClean="0"/>
              <a:t>واسمات</a:t>
            </a:r>
            <a:r>
              <a:rPr lang="ar-SY" dirty="0" smtClean="0"/>
              <a:t> جزيئية للترقي ، وإن </a:t>
            </a:r>
            <a:r>
              <a:rPr lang="ar-SY" dirty="0" err="1" smtClean="0"/>
              <a:t>إنتشار</a:t>
            </a:r>
            <a:r>
              <a:rPr lang="ar-SY" dirty="0" smtClean="0"/>
              <a:t> طفرات </a:t>
            </a:r>
            <a:r>
              <a:rPr lang="en-US" dirty="0" smtClean="0"/>
              <a:t>NRAS</a:t>
            </a:r>
            <a:r>
              <a:rPr lang="ar-SY" dirty="0" smtClean="0"/>
              <a:t> و </a:t>
            </a:r>
            <a:r>
              <a:rPr lang="en-US" dirty="0" smtClean="0"/>
              <a:t>KRAS</a:t>
            </a:r>
            <a:r>
              <a:rPr lang="ar-SY" dirty="0" smtClean="0"/>
              <a:t> المفعلة هو أكثر من 75% من حالات </a:t>
            </a:r>
            <a:r>
              <a:rPr lang="en-US" dirty="0"/>
              <a:t>MM </a:t>
            </a:r>
            <a:r>
              <a:rPr lang="ar-SY" dirty="0" smtClean="0"/>
              <a:t> عند النكس.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تعطيل </a:t>
            </a:r>
            <a:r>
              <a:rPr lang="en-US" dirty="0" smtClean="0"/>
              <a:t>TP53 </a:t>
            </a:r>
            <a:r>
              <a:rPr lang="ar-SY" dirty="0" smtClean="0"/>
              <a:t> وهو يترافق مع ترقي المرض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المثيلة وتتصرف كآلية معطلة للمورثات الكابحة للورم </a:t>
            </a:r>
            <a:r>
              <a:rPr lang="en-US" dirty="0"/>
              <a:t>  </a:t>
            </a:r>
            <a:r>
              <a:rPr lang="en-US" dirty="0" smtClean="0"/>
              <a:t> CDKN2B </a:t>
            </a:r>
            <a:r>
              <a:rPr lang="ar-SY" dirty="0" smtClean="0"/>
              <a:t> و</a:t>
            </a:r>
            <a:r>
              <a:rPr lang="en-US" dirty="0"/>
              <a:t> </a:t>
            </a:r>
            <a:r>
              <a:rPr lang="en-US" dirty="0" smtClean="0"/>
              <a:t>CDKN2A </a:t>
            </a:r>
            <a:r>
              <a:rPr lang="ar-SY" dirty="0" smtClean="0"/>
              <a:t>.</a:t>
            </a:r>
          </a:p>
          <a:p>
            <a:pPr marL="0" indent="0">
              <a:buNone/>
            </a:pPr>
            <a:r>
              <a:rPr lang="ar-SY" u="sng" dirty="0"/>
              <a:t>خامساً : خلل تنظيم مورثات </a:t>
            </a:r>
            <a:r>
              <a:rPr lang="en-US" u="sng" dirty="0" err="1"/>
              <a:t>CyclinD</a:t>
            </a:r>
            <a:r>
              <a:rPr lang="ar-SY" u="sng" dirty="0"/>
              <a:t> كحدث موحد محتمل في </a:t>
            </a:r>
            <a:r>
              <a:rPr lang="ar-SY" u="sng" dirty="0" smtClean="0"/>
              <a:t>الإمراض</a:t>
            </a:r>
            <a:r>
              <a:rPr lang="ar-SA" u="sng" dirty="0" err="1" smtClean="0"/>
              <a:t>ية</a:t>
            </a:r>
            <a:r>
              <a:rPr lang="ar-SA" u="sng" dirty="0" smtClean="0"/>
              <a:t>:</a:t>
            </a:r>
            <a:endParaRPr lang="ar-SA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ar-SA" dirty="0"/>
              <a:t>يرتفع التعبير عن </a:t>
            </a:r>
            <a:r>
              <a:rPr lang="en-US" dirty="0"/>
              <a:t>CCND1</a:t>
            </a:r>
            <a:r>
              <a:rPr lang="ar-SA" dirty="0"/>
              <a:t>و</a:t>
            </a:r>
            <a:r>
              <a:rPr lang="en-US" dirty="0"/>
              <a:t>CCND2</a:t>
            </a:r>
            <a:r>
              <a:rPr lang="ar-SA" dirty="0"/>
              <a:t>و</a:t>
            </a:r>
            <a:r>
              <a:rPr lang="en-US" dirty="0"/>
              <a:t>CCND3</a:t>
            </a:r>
            <a:r>
              <a:rPr lang="ar-SA" dirty="0"/>
              <a:t> عند كل مرضى </a:t>
            </a:r>
            <a:r>
              <a:rPr lang="ar-SA" dirty="0" smtClean="0"/>
              <a:t>الـ </a:t>
            </a:r>
            <a:r>
              <a:rPr lang="en-US" dirty="0"/>
              <a:t>MM</a:t>
            </a:r>
            <a:r>
              <a:rPr lang="ar-SA" dirty="0"/>
              <a:t> فعلياً.</a:t>
            </a:r>
          </a:p>
          <a:p>
            <a:pPr marL="0" indent="0">
              <a:buNone/>
            </a:pPr>
            <a:endParaRPr lang="ar-SY" dirty="0"/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4066</Words>
  <Application>Microsoft Office PowerPoint</Application>
  <PresentationFormat>عرض على الشاشة (3:4)‏</PresentationFormat>
  <Paragraphs>414</Paragraphs>
  <Slides>78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78</vt:i4>
      </vt:variant>
    </vt:vector>
  </HeadingPairs>
  <TitlesOfParts>
    <vt:vector size="84" baseType="lpstr">
      <vt:lpstr>Arial</vt:lpstr>
      <vt:lpstr>Calibri</vt:lpstr>
      <vt:lpstr>Courier New</vt:lpstr>
      <vt:lpstr>Times New Roman</vt:lpstr>
      <vt:lpstr>Wingdings</vt:lpstr>
      <vt:lpstr>Office Theme</vt:lpstr>
      <vt:lpstr>الورم النقوي العديد</vt:lpstr>
      <vt:lpstr>عرض تقديمي في PowerPoint</vt:lpstr>
      <vt:lpstr>عرض تقديمي في PowerPoint</vt:lpstr>
      <vt:lpstr>مقدمة</vt:lpstr>
      <vt:lpstr>أسباب MM</vt:lpstr>
      <vt:lpstr>الوبائيات </vt:lpstr>
      <vt:lpstr>الشذوذات الوراثية في الـ MM</vt:lpstr>
      <vt:lpstr>عرض تقديمي في PowerPoint</vt:lpstr>
      <vt:lpstr>عرض تقديمي في PowerPoint</vt:lpstr>
      <vt:lpstr>التفاعل بين الخلايا البلاسمية وبيئتها المكروية</vt:lpstr>
      <vt:lpstr>عرض تقديمي في PowerPoint</vt:lpstr>
      <vt:lpstr>عرض تقديمي في PowerPoint</vt:lpstr>
      <vt:lpstr>المظاهر السريرية والمخبرية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المعايير التشخيصية للورم النقوي العديد</vt:lpstr>
      <vt:lpstr>عرض تقديمي في PowerPoint</vt:lpstr>
      <vt:lpstr>عرض تقديمي في PowerPoint</vt:lpstr>
      <vt:lpstr>عرض تقديمي في PowerPoint</vt:lpstr>
      <vt:lpstr>INTERNATIONAL MYELOMA WOKING GROUP CRITERIA</vt:lpstr>
      <vt:lpstr>عرض تقديمي في PowerPoint</vt:lpstr>
      <vt:lpstr>عرض تقديمي في PowerPoint</vt:lpstr>
      <vt:lpstr>عرض تقديمي في PowerPoint</vt:lpstr>
      <vt:lpstr>INTERNATIONAL STAGING SYSTEM</vt:lpstr>
      <vt:lpstr>العوامل الإنذارية</vt:lpstr>
      <vt:lpstr>عرض تقديمي في PowerPoint</vt:lpstr>
      <vt:lpstr>التشخيص التفريقي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تدبير إختلاطات الـ MM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تدبير الـ MM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2o1O ;)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التخثر المنتشر داخل الأوعية</dc:title>
  <dc:creator>USER</dc:creator>
  <cp:lastModifiedBy>pc</cp:lastModifiedBy>
  <cp:revision>764</cp:revision>
  <dcterms:created xsi:type="dcterms:W3CDTF">2014-05-25T01:03:29Z</dcterms:created>
  <dcterms:modified xsi:type="dcterms:W3CDTF">2016-03-27T05:14:54Z</dcterms:modified>
</cp:coreProperties>
</file>