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68" r:id="rId2"/>
    <p:sldId id="256" r:id="rId3"/>
    <p:sldId id="257" r:id="rId4"/>
    <p:sldId id="258" r:id="rId5"/>
    <p:sldId id="259" r:id="rId6"/>
    <p:sldId id="262" r:id="rId7"/>
    <p:sldId id="260" r:id="rId8"/>
    <p:sldId id="263" r:id="rId9"/>
    <p:sldId id="264" r:id="rId10"/>
    <p:sldId id="265" r:id="rId11"/>
    <p:sldId id="266" r:id="rId12"/>
    <p:sldId id="267" r:id="rId13"/>
    <p:sldId id="261" r:id="rId14"/>
    <p:sldId id="269" r:id="rId15"/>
    <p:sldId id="270" r:id="rId16"/>
    <p:sldId id="272" r:id="rId17"/>
    <p:sldId id="271" r:id="rId18"/>
    <p:sldId id="273" r:id="rId19"/>
    <p:sldId id="274" r:id="rId20"/>
    <p:sldId id="275" r:id="rId21"/>
    <p:sldId id="276" r:id="rId22"/>
    <p:sldId id="277" r:id="rId23"/>
    <p:sldId id="286" r:id="rId24"/>
    <p:sldId id="282" r:id="rId25"/>
    <p:sldId id="283" r:id="rId26"/>
    <p:sldId id="284" r:id="rId27"/>
    <p:sldId id="285" r:id="rId28"/>
    <p:sldId id="278" r:id="rId29"/>
    <p:sldId id="279" r:id="rId30"/>
    <p:sldId id="280" r:id="rId31"/>
    <p:sldId id="281" r:id="rId32"/>
    <p:sldId id="287" r:id="rId33"/>
    <p:sldId id="288" r:id="rId34"/>
    <p:sldId id="289" r:id="rId35"/>
    <p:sldId id="295" r:id="rId36"/>
    <p:sldId id="296" r:id="rId37"/>
    <p:sldId id="290" r:id="rId38"/>
    <p:sldId id="291" r:id="rId39"/>
    <p:sldId id="292" r:id="rId40"/>
    <p:sldId id="293"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14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19/06/1437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2884623_10154072984560799_347392146_n.jpg"/>
          <p:cNvPicPr>
            <a:picLocks noChangeAspect="1"/>
          </p:cNvPicPr>
          <p:nvPr/>
        </p:nvPicPr>
        <p:blipFill>
          <a:blip r:embed="rId2"/>
          <a:stretch>
            <a:fillRect/>
          </a:stretch>
        </p:blipFill>
        <p:spPr>
          <a:xfrm>
            <a:off x="0" y="214290"/>
            <a:ext cx="9144000" cy="66437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0042"/>
            <a:ext cx="8229600" cy="1643074"/>
          </a:xfrm>
        </p:spPr>
        <p:txBody>
          <a:bodyPr>
            <a:normAutofit fontScale="90000"/>
          </a:bodyPr>
          <a:lstStyle/>
          <a:p>
            <a:pPr algn="l"/>
            <a:r>
              <a:rPr lang="en-US" sz="3100" b="1" dirty="0" smtClean="0">
                <a:latin typeface="Baskerville Old Face" pitchFamily="18" charset="0"/>
              </a:rPr>
              <a:t>The administering practitioner must ensure appropriate </a:t>
            </a:r>
            <a:r>
              <a:rPr lang="ar-SY" sz="3100" b="1" dirty="0" smtClean="0">
                <a:latin typeface="Baskerville Old Face" pitchFamily="18" charset="0"/>
              </a:rPr>
              <a:t/>
            </a:r>
            <a:br>
              <a:rPr lang="ar-SY" sz="3100" b="1" dirty="0" smtClean="0">
                <a:latin typeface="Baskerville Old Face" pitchFamily="18" charset="0"/>
              </a:rPr>
            </a:br>
            <a:r>
              <a:rPr lang="en-US" sz="3100" b="1" dirty="0" smtClean="0">
                <a:latin typeface="Baskerville Old Face" pitchFamily="18" charset="0"/>
              </a:rPr>
              <a:t>venous access with regard to :</a:t>
            </a:r>
            <a:br>
              <a:rPr lang="en-US" sz="3100" b="1" dirty="0" smtClean="0">
                <a:latin typeface="Baskerville Old Face" pitchFamily="18" charset="0"/>
              </a:rPr>
            </a:br>
            <a:r>
              <a:rPr lang="en-US" sz="3100" b="1" dirty="0" smtClean="0">
                <a:latin typeface="Baskerville Old Face" pitchFamily="18" charset="0"/>
              </a:rPr>
              <a:t>----------------------------------------------------------------------------------------</a:t>
            </a:r>
            <a:r>
              <a:rPr lang="en-US" dirty="0" smtClean="0"/>
              <a:t> </a:t>
            </a:r>
            <a:endParaRPr lang="ar-SY" dirty="0"/>
          </a:p>
        </p:txBody>
      </p:sp>
      <p:sp>
        <p:nvSpPr>
          <p:cNvPr id="3" name="عنصر نائب للمحتوى 2"/>
          <p:cNvSpPr>
            <a:spLocks noGrp="1"/>
          </p:cNvSpPr>
          <p:nvPr>
            <p:ph idx="1"/>
          </p:nvPr>
        </p:nvSpPr>
        <p:spPr>
          <a:xfrm>
            <a:off x="457200" y="2428868"/>
            <a:ext cx="8229600" cy="3697295"/>
          </a:xfrm>
        </p:spPr>
        <p:txBody>
          <a:bodyPr/>
          <a:lstStyle/>
          <a:p>
            <a:pPr algn="l">
              <a:buNone/>
            </a:pPr>
            <a:r>
              <a:rPr lang="en-US" sz="2800" b="1" dirty="0" smtClean="0">
                <a:solidFill>
                  <a:srgbClr val="002060"/>
                </a:solidFill>
                <a:latin typeface="Batang" pitchFamily="18" charset="-127"/>
                <a:ea typeface="Batang" pitchFamily="18" charset="-127"/>
              </a:rPr>
              <a:t>Site </a:t>
            </a:r>
          </a:p>
          <a:p>
            <a:pPr algn="l">
              <a:buNone/>
            </a:pPr>
            <a:r>
              <a:rPr lang="en-US" sz="2800" b="1" dirty="0" smtClean="0">
                <a:solidFill>
                  <a:srgbClr val="002060"/>
                </a:solidFill>
                <a:latin typeface="Batang" pitchFamily="18" charset="-127"/>
                <a:ea typeface="Batang" pitchFamily="18" charset="-127"/>
              </a:rPr>
              <a:t>Position </a:t>
            </a:r>
          </a:p>
          <a:p>
            <a:pPr algn="l">
              <a:buNone/>
            </a:pPr>
            <a:r>
              <a:rPr lang="en-US" sz="2800" b="1" dirty="0" smtClean="0">
                <a:solidFill>
                  <a:srgbClr val="002060"/>
                </a:solidFill>
                <a:latin typeface="Batang" pitchFamily="18" charset="-127"/>
                <a:ea typeface="Batang" pitchFamily="18" charset="-127"/>
              </a:rPr>
              <a:t>Patency </a:t>
            </a:r>
          </a:p>
          <a:p>
            <a:pPr algn="l">
              <a:buNone/>
            </a:pPr>
            <a:r>
              <a:rPr lang="en-US" sz="2800" b="1" dirty="0" smtClean="0">
                <a:solidFill>
                  <a:srgbClr val="002060"/>
                </a:solidFill>
                <a:latin typeface="Batang" pitchFamily="18" charset="-127"/>
                <a:ea typeface="Batang" pitchFamily="18" charset="-127"/>
              </a:rPr>
              <a:t>Integrity </a:t>
            </a:r>
          </a:p>
          <a:p>
            <a:pPr algn="l">
              <a:buNone/>
            </a:pPr>
            <a:r>
              <a:rPr lang="en-US" sz="2800" b="1" dirty="0" smtClean="0">
                <a:solidFill>
                  <a:srgbClr val="002060"/>
                </a:solidFill>
                <a:latin typeface="Batang" pitchFamily="18" charset="-127"/>
                <a:ea typeface="Batang" pitchFamily="18" charset="-127"/>
              </a:rPr>
              <a:t>Visibility</a:t>
            </a:r>
            <a:r>
              <a:rPr lang="en-US" dirty="0" smtClean="0">
                <a:solidFill>
                  <a:schemeClr val="accent2">
                    <a:lumMod val="50000"/>
                  </a:schemeClr>
                </a:solidFill>
              </a:rPr>
              <a:t> </a:t>
            </a:r>
          </a:p>
          <a:p>
            <a:pPr algn="l">
              <a:buNone/>
            </a:pPr>
            <a:endParaRPr lang="ar-SY" dirty="0">
              <a:solidFill>
                <a:schemeClr val="accent2">
                  <a:lumMod val="50000"/>
                </a:schemeClr>
              </a:solidFill>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smtClean="0">
                <a:latin typeface="Baskerville Old Face" pitchFamily="18" charset="0"/>
              </a:rPr>
              <a:t>IV pumps </a:t>
            </a:r>
            <a:endParaRPr lang="ar-SY" sz="4800" b="1" dirty="0" smtClean="0">
              <a:latin typeface="Baskerville Old Face" pitchFamily="18" charset="0"/>
            </a:endParaRPr>
          </a:p>
        </p:txBody>
      </p:sp>
      <p:pic>
        <p:nvPicPr>
          <p:cNvPr id="4" name="عنصر نائب للمحتوى 3" descr="IV pumps.png"/>
          <p:cNvPicPr>
            <a:picLocks noGrp="1" noChangeAspect="1"/>
          </p:cNvPicPr>
          <p:nvPr>
            <p:ph idx="1"/>
          </p:nvPr>
        </p:nvPicPr>
        <p:blipFill>
          <a:blip r:embed="rId2"/>
          <a:stretch>
            <a:fillRect/>
          </a:stretch>
        </p:blipFill>
        <p:spPr>
          <a:xfrm>
            <a:off x="1142976" y="1428736"/>
            <a:ext cx="7072362" cy="4714908"/>
          </a:xfrm>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smtClean="0">
                <a:latin typeface="Baskerville Old Face" pitchFamily="18" charset="0"/>
              </a:rPr>
              <a:t>Cytotoxic Sharp Bin </a:t>
            </a:r>
            <a:endParaRPr lang="ar-SY" sz="4800" b="1" dirty="0" smtClean="0">
              <a:latin typeface="Baskerville Old Face" pitchFamily="18" charset="0"/>
            </a:endParaRPr>
          </a:p>
        </p:txBody>
      </p:sp>
      <p:pic>
        <p:nvPicPr>
          <p:cNvPr id="4" name="عنصر نائب للمحتوى 3" descr="sharp bin.png"/>
          <p:cNvPicPr>
            <a:picLocks noGrp="1" noChangeAspect="1"/>
          </p:cNvPicPr>
          <p:nvPr>
            <p:ph idx="1"/>
          </p:nvPr>
        </p:nvPicPr>
        <p:blipFill>
          <a:blip r:embed="rId2"/>
          <a:stretch>
            <a:fillRect/>
          </a:stretch>
        </p:blipFill>
        <p:spPr>
          <a:xfrm>
            <a:off x="857224" y="1857364"/>
            <a:ext cx="7643865" cy="4643470"/>
          </a:xfrm>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smtClean="0">
                <a:latin typeface="Baskerville Old Face" pitchFamily="18" charset="0"/>
              </a:rPr>
              <a:t>Extravasation Kit </a:t>
            </a:r>
            <a:endParaRPr lang="ar-SY" sz="4800" b="1" dirty="0" smtClean="0">
              <a:latin typeface="Baskerville Old Face" pitchFamily="18" charset="0"/>
            </a:endParaRPr>
          </a:p>
        </p:txBody>
      </p:sp>
      <p:pic>
        <p:nvPicPr>
          <p:cNvPr id="4" name="عنصر نائب للمحتوى 3" descr="Extravasation kit.png"/>
          <p:cNvPicPr>
            <a:picLocks noGrp="1" noChangeAspect="1"/>
          </p:cNvPicPr>
          <p:nvPr>
            <p:ph idx="1"/>
          </p:nvPr>
        </p:nvPicPr>
        <p:blipFill>
          <a:blip r:embed="rId2"/>
          <a:stretch>
            <a:fillRect/>
          </a:stretch>
        </p:blipFill>
        <p:spPr>
          <a:xfrm>
            <a:off x="1000100" y="1714488"/>
            <a:ext cx="7429552" cy="4857784"/>
          </a:xfrm>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p:spPr>
        <p:txBody>
          <a:bodyPr>
            <a:normAutofit/>
          </a:bodyPr>
          <a:lstStyle/>
          <a:p>
            <a:r>
              <a:rPr lang="en-US" sz="4800" b="1" dirty="0" smtClean="0">
                <a:solidFill>
                  <a:srgbClr val="C00000"/>
                </a:solidFill>
                <a:latin typeface="Baskerville Old Face" pitchFamily="18" charset="0"/>
              </a:rPr>
              <a:t>Contents of extravasation Kit </a:t>
            </a:r>
            <a:endParaRPr lang="ar-SY" sz="4800" b="1" dirty="0" smtClean="0">
              <a:solidFill>
                <a:srgbClr val="C00000"/>
              </a:solidFill>
              <a:latin typeface="Baskerville Old Face" pitchFamily="18" charset="0"/>
            </a:endParaRPr>
          </a:p>
        </p:txBody>
      </p:sp>
      <p:pic>
        <p:nvPicPr>
          <p:cNvPr id="4" name="عنصر نائب للمحتوى 3" descr="extravasation kit-checklist.png"/>
          <p:cNvPicPr>
            <a:picLocks noGrp="1" noChangeAspect="1"/>
          </p:cNvPicPr>
          <p:nvPr>
            <p:ph idx="1"/>
          </p:nvPr>
        </p:nvPicPr>
        <p:blipFill>
          <a:blip r:embed="rId2"/>
          <a:stretch>
            <a:fillRect/>
          </a:stretch>
        </p:blipFill>
        <p:spPr>
          <a:xfrm>
            <a:off x="285720" y="1357298"/>
            <a:ext cx="8572560" cy="5500702"/>
          </a:xfrm>
        </p:spPr>
      </p:pic>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solidFill>
                  <a:srgbClr val="C00000"/>
                </a:solidFill>
                <a:latin typeface="Baskerville Old Face" pitchFamily="18" charset="0"/>
              </a:rPr>
              <a:t>Management of chemotherapy extravasation ( ESMO guidelines ) </a:t>
            </a:r>
            <a:endParaRPr lang="ar-SY" sz="3600" b="1" dirty="0" smtClean="0">
              <a:solidFill>
                <a:srgbClr val="C00000"/>
              </a:solidFill>
              <a:latin typeface="Baskerville Old Face" pitchFamily="18" charset="0"/>
            </a:endParaRPr>
          </a:p>
        </p:txBody>
      </p:sp>
      <p:sp>
        <p:nvSpPr>
          <p:cNvPr id="3" name="عنصر نائب للمحتوى 2"/>
          <p:cNvSpPr>
            <a:spLocks noGrp="1"/>
          </p:cNvSpPr>
          <p:nvPr>
            <p:ph idx="1"/>
          </p:nvPr>
        </p:nvSpPr>
        <p:spPr>
          <a:xfrm>
            <a:off x="457200" y="1785926"/>
            <a:ext cx="8229600" cy="4714908"/>
          </a:xfrm>
        </p:spPr>
        <p:txBody>
          <a:bodyPr>
            <a:normAutofit fontScale="92500" lnSpcReduction="10000"/>
          </a:bodyPr>
          <a:lstStyle/>
          <a:p>
            <a:pPr algn="l">
              <a:buNone/>
            </a:pPr>
            <a:r>
              <a:rPr lang="en-US" sz="3000" b="1" dirty="0" smtClean="0">
                <a:latin typeface="Baskerville Old Face" pitchFamily="18" charset="0"/>
                <a:ea typeface="+mj-ea"/>
                <a:cs typeface="+mj-cs"/>
              </a:rPr>
              <a:t>Definition</a:t>
            </a:r>
          </a:p>
          <a:p>
            <a:pPr algn="l">
              <a:buNone/>
            </a:pPr>
            <a:endParaRPr lang="en-US" dirty="0" smtClean="0"/>
          </a:p>
          <a:p>
            <a:pPr algn="l">
              <a:buNone/>
            </a:pPr>
            <a:r>
              <a:rPr lang="en-US" sz="3000" dirty="0" smtClean="0">
                <a:solidFill>
                  <a:srgbClr val="002060"/>
                </a:solidFill>
                <a:latin typeface="Batang" pitchFamily="18" charset="-127"/>
                <a:ea typeface="Batang" pitchFamily="18" charset="-127"/>
              </a:rPr>
              <a:t>Extravasation is the process by which any liquid ( fluid or drug ) accidentally leaks into the surrounding tissues. </a:t>
            </a:r>
          </a:p>
          <a:p>
            <a:pPr algn="l">
              <a:buNone/>
            </a:pPr>
            <a:r>
              <a:rPr lang="en-US" sz="3000" dirty="0" smtClean="0">
                <a:solidFill>
                  <a:srgbClr val="002060"/>
                </a:solidFill>
                <a:latin typeface="Batang" pitchFamily="18" charset="-127"/>
                <a:ea typeface="Batang" pitchFamily="18" charset="-127"/>
              </a:rPr>
              <a:t>In terms of cancer therapy, extravasation refers to the inadvertent infiltration of chemotherapy into the subcutaneous or subdermal tissues surrounding the intravenous or intra-arterial administration site   </a:t>
            </a:r>
            <a:endParaRPr lang="ar-SY" sz="3000" dirty="0">
              <a:solidFill>
                <a:srgbClr val="002060"/>
              </a:solidFill>
              <a:latin typeface="Batang" pitchFamily="18" charset="-127"/>
              <a:ea typeface="Batang" pitchFamily="18" charset="-127"/>
            </a:endParaRP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pPr algn="l"/>
            <a:r>
              <a:rPr lang="en-US" sz="3200" dirty="0" smtClean="0">
                <a:latin typeface="Bookman Old Style" pitchFamily="18" charset="0"/>
              </a:rPr>
              <a:t>Classification of Extravasated drugs </a:t>
            </a:r>
            <a:endParaRPr lang="ar-SY" sz="3200" dirty="0">
              <a:latin typeface="Bookman Old Style" pitchFamily="18" charset="0"/>
            </a:endParaRPr>
          </a:p>
        </p:txBody>
      </p:sp>
      <p:sp>
        <p:nvSpPr>
          <p:cNvPr id="3" name="عنصر نائب للمحتوى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l">
              <a:buNone/>
            </a:pPr>
            <a:r>
              <a:rPr lang="en-US" sz="3000" dirty="0" smtClean="0">
                <a:latin typeface="FangSong" pitchFamily="49" charset="-122"/>
                <a:ea typeface="FangSong" pitchFamily="49" charset="-122"/>
              </a:rPr>
              <a:t>Extravasated drugs are sub-classified into :</a:t>
            </a:r>
          </a:p>
          <a:p>
            <a:pPr algn="l">
              <a:buNone/>
            </a:pPr>
            <a:endParaRPr lang="en-US" sz="3000" dirty="0" smtClean="0">
              <a:latin typeface="FangSong" pitchFamily="49" charset="-122"/>
              <a:ea typeface="FangSong" pitchFamily="49" charset="-122"/>
            </a:endParaRPr>
          </a:p>
          <a:p>
            <a:pPr algn="l">
              <a:buNone/>
            </a:pPr>
            <a:r>
              <a:rPr lang="en-US" sz="3000" dirty="0" smtClean="0">
                <a:latin typeface="FangSong" pitchFamily="49" charset="-122"/>
                <a:ea typeface="FangSong" pitchFamily="49" charset="-122"/>
              </a:rPr>
              <a:t>Vesicant</a:t>
            </a:r>
          </a:p>
          <a:p>
            <a:pPr algn="l">
              <a:buNone/>
            </a:pPr>
            <a:r>
              <a:rPr lang="en-US" sz="3000" dirty="0" smtClean="0">
                <a:latin typeface="FangSong" pitchFamily="49" charset="-122"/>
                <a:ea typeface="FangSong" pitchFamily="49" charset="-122"/>
              </a:rPr>
              <a:t>Irritant </a:t>
            </a:r>
          </a:p>
          <a:p>
            <a:pPr algn="l">
              <a:buNone/>
            </a:pPr>
            <a:r>
              <a:rPr lang="en-US" sz="3000" dirty="0" smtClean="0">
                <a:latin typeface="FangSong" pitchFamily="49" charset="-122"/>
                <a:ea typeface="FangSong" pitchFamily="49" charset="-122"/>
              </a:rPr>
              <a:t>Non-vesicant </a:t>
            </a:r>
          </a:p>
          <a:p>
            <a:pPr algn="l">
              <a:buNone/>
            </a:pPr>
            <a:endParaRPr lang="en-US" dirty="0" smtClean="0"/>
          </a:p>
          <a:p>
            <a:pPr algn="l">
              <a:buNone/>
            </a:pPr>
            <a:r>
              <a:rPr lang="en-US" dirty="0" smtClean="0">
                <a:latin typeface="FangSong" pitchFamily="49" charset="-122"/>
                <a:ea typeface="FangSong" pitchFamily="49" charset="-122"/>
              </a:rPr>
              <a:t>Vesicant drugs are classified into :</a:t>
            </a:r>
          </a:p>
          <a:p>
            <a:pPr algn="l">
              <a:buNone/>
            </a:pPr>
            <a:r>
              <a:rPr lang="en-US" dirty="0" smtClean="0">
                <a:latin typeface="FangSong" pitchFamily="49" charset="-122"/>
                <a:ea typeface="FangSong" pitchFamily="49" charset="-122"/>
              </a:rPr>
              <a:t>DNA binding drugs  </a:t>
            </a:r>
          </a:p>
          <a:p>
            <a:pPr algn="l">
              <a:buNone/>
            </a:pPr>
            <a:r>
              <a:rPr lang="en-US" dirty="0" smtClean="0">
                <a:latin typeface="FangSong" pitchFamily="49" charset="-122"/>
                <a:ea typeface="FangSong" pitchFamily="49" charset="-122"/>
              </a:rPr>
              <a:t>Non-DNA Binding drugs  </a:t>
            </a:r>
            <a:endParaRPr lang="ar-SY" dirty="0">
              <a:latin typeface="FangSong" pitchFamily="49" charset="-122"/>
              <a:ea typeface="FangSong" pitchFamily="49" charset="-122"/>
            </a:endParaRPr>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lassification of extravasation.pn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200" dirty="0" smtClean="0">
                <a:latin typeface="Bookman Old Style" pitchFamily="18" charset="0"/>
                <a:ea typeface="+mn-ea"/>
                <a:cs typeface="+mn-cs"/>
              </a:rPr>
              <a:t>Incidence of Extravasation </a:t>
            </a:r>
            <a:endParaRPr lang="ar-SY" sz="3200" dirty="0" smtClean="0">
              <a:latin typeface="Bookman Old Style" pitchFamily="18" charset="0"/>
              <a:ea typeface="+mn-ea"/>
              <a:cs typeface="+mn-cs"/>
            </a:endParaRPr>
          </a:p>
        </p:txBody>
      </p:sp>
      <p:sp>
        <p:nvSpPr>
          <p:cNvPr id="3" name="عنصر نائب للمحتوى 2"/>
          <p:cNvSpPr>
            <a:spLocks noGrp="1"/>
          </p:cNvSpPr>
          <p:nvPr>
            <p:ph idx="1"/>
          </p:nvPr>
        </p:nvSpPr>
        <p:spPr>
          <a:xfrm>
            <a:off x="457200" y="1600200"/>
            <a:ext cx="8229600" cy="4972072"/>
          </a:xfrm>
        </p:spPr>
        <p:txBody>
          <a:bodyPr>
            <a:normAutofit fontScale="92500" lnSpcReduction="10000"/>
          </a:bodyPr>
          <a:lstStyle/>
          <a:p>
            <a:pPr algn="l">
              <a:buNone/>
            </a:pPr>
            <a:r>
              <a:rPr lang="en-US" sz="2600" dirty="0" smtClean="0">
                <a:latin typeface="Times New Roman" pitchFamily="18" charset="0"/>
                <a:cs typeface="Times New Roman" pitchFamily="18" charset="0"/>
              </a:rPr>
              <a:t>Data are scant due to absence of centralized register of extravasation events </a:t>
            </a:r>
          </a:p>
          <a:p>
            <a:pPr algn="l">
              <a:buNone/>
            </a:pPr>
            <a:endParaRPr lang="en-US" sz="2600" dirty="0" smtClean="0">
              <a:latin typeface="Times New Roman" pitchFamily="18" charset="0"/>
              <a:cs typeface="Times New Roman" pitchFamily="18" charset="0"/>
            </a:endParaRPr>
          </a:p>
          <a:p>
            <a:pPr algn="l">
              <a:buNone/>
            </a:pPr>
            <a:r>
              <a:rPr lang="en-US" sz="2600" dirty="0" smtClean="0">
                <a:latin typeface="Times New Roman" pitchFamily="18" charset="0"/>
                <a:cs typeface="Times New Roman" pitchFamily="18" charset="0"/>
              </a:rPr>
              <a:t>Incidence rate : 0.01%-7%</a:t>
            </a:r>
          </a:p>
          <a:p>
            <a:pPr algn="l">
              <a:buNone/>
            </a:pPr>
            <a:endParaRPr lang="en-US" dirty="0" smtClean="0">
              <a:latin typeface="Times New Roman" pitchFamily="18" charset="0"/>
              <a:cs typeface="Times New Roman" pitchFamily="18" charset="0"/>
            </a:endParaRPr>
          </a:p>
          <a:p>
            <a:pPr algn="l">
              <a:buNone/>
            </a:pPr>
            <a:r>
              <a:rPr lang="en-US" sz="2800" b="1" dirty="0" smtClean="0">
                <a:solidFill>
                  <a:schemeClr val="accent2">
                    <a:lumMod val="50000"/>
                  </a:schemeClr>
                </a:solidFill>
                <a:latin typeface="Times New Roman" pitchFamily="18" charset="0"/>
                <a:cs typeface="Times New Roman" pitchFamily="18" charset="0"/>
              </a:rPr>
              <a:t>Causes of decreased incidence of extravasation :</a:t>
            </a:r>
            <a:br>
              <a:rPr lang="en-US" sz="2800" b="1" dirty="0" smtClean="0">
                <a:solidFill>
                  <a:schemeClr val="accent2">
                    <a:lumMod val="50000"/>
                  </a:schemeClr>
                </a:solidFill>
                <a:latin typeface="Times New Roman" pitchFamily="18" charset="0"/>
                <a:cs typeface="Times New Roman" pitchFamily="18" charset="0"/>
              </a:rPr>
            </a:br>
            <a:r>
              <a:rPr lang="en-US" sz="2800" b="1" dirty="0" smtClean="0">
                <a:solidFill>
                  <a:schemeClr val="accent2">
                    <a:lumMod val="50000"/>
                  </a:schemeClr>
                </a:solidFill>
                <a:latin typeface="Times New Roman" pitchFamily="18" charset="0"/>
                <a:cs typeface="Times New Roman" pitchFamily="18" charset="0"/>
              </a:rPr>
              <a:t>__________________________________________</a:t>
            </a:r>
          </a:p>
          <a:p>
            <a:pPr algn="l">
              <a:buNone/>
            </a:pPr>
            <a:r>
              <a:rPr lang="en-US" sz="2800" b="1" dirty="0" smtClean="0">
                <a:solidFill>
                  <a:schemeClr val="accent2">
                    <a:lumMod val="50000"/>
                  </a:schemeClr>
                </a:solidFill>
                <a:latin typeface="Times New Roman" pitchFamily="18" charset="0"/>
                <a:cs typeface="Times New Roman" pitchFamily="18" charset="0"/>
              </a:rPr>
              <a:t> </a:t>
            </a:r>
          </a:p>
          <a:p>
            <a:pPr algn="l">
              <a:buNone/>
            </a:pPr>
            <a:r>
              <a:rPr lang="en-US" sz="2800" dirty="0" smtClean="0">
                <a:latin typeface="Times New Roman" pitchFamily="18" charset="0"/>
                <a:cs typeface="Times New Roman" pitchFamily="18" charset="0"/>
              </a:rPr>
              <a:t>1- Improvement in the infusion procedures.</a:t>
            </a:r>
          </a:p>
          <a:p>
            <a:pPr algn="l">
              <a:buNone/>
            </a:pPr>
            <a:r>
              <a:rPr lang="en-US" sz="2800" dirty="0" smtClean="0">
                <a:latin typeface="Times New Roman" pitchFamily="18" charset="0"/>
                <a:cs typeface="Times New Roman" pitchFamily="18" charset="0"/>
              </a:rPr>
              <a:t>2- Early recognition of drug leakage </a:t>
            </a:r>
          </a:p>
          <a:p>
            <a:pPr algn="l">
              <a:buNone/>
            </a:pPr>
            <a:r>
              <a:rPr lang="en-US" sz="2800" dirty="0" smtClean="0">
                <a:latin typeface="Times New Roman" pitchFamily="18" charset="0"/>
                <a:cs typeface="Times New Roman" pitchFamily="18" charset="0"/>
              </a:rPr>
              <a:t>3- Training in management techniques</a:t>
            </a:r>
            <a:r>
              <a:rPr lang="en-US" sz="2800" dirty="0" smtClean="0"/>
              <a:t>  </a:t>
            </a:r>
            <a:endParaRPr lang="ar-SY"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pPr algn="l"/>
            <a:r>
              <a:rPr lang="en-US" sz="4000" b="1" dirty="0" smtClean="0">
                <a:solidFill>
                  <a:srgbClr val="002060"/>
                </a:solidFill>
                <a:latin typeface="Bookman Old Style" pitchFamily="18" charset="0"/>
              </a:rPr>
              <a:t>Risk Factors for Extravasation </a:t>
            </a:r>
            <a:endParaRPr lang="ar-SY" sz="4000" b="1" dirty="0" smtClean="0">
              <a:solidFill>
                <a:srgbClr val="002060"/>
              </a:solidFill>
              <a:latin typeface="Bookman Old Style" pitchFamily="18" charset="0"/>
            </a:endParaRPr>
          </a:p>
        </p:txBody>
      </p:sp>
      <p:sp>
        <p:nvSpPr>
          <p:cNvPr id="3" name="عنصر نائب للمحتوى 2"/>
          <p:cNvSpPr>
            <a:spLocks noGrp="1"/>
          </p:cNvSpPr>
          <p:nvPr>
            <p:ph idx="1"/>
          </p:nvPr>
        </p:nvSpPr>
        <p:spPr>
          <a:xfrm>
            <a:off x="457200" y="2214554"/>
            <a:ext cx="8229600" cy="3911609"/>
          </a:xfrm>
          <a:solidFill>
            <a:schemeClr val="bg1">
              <a:lumMod val="85000"/>
            </a:schemeClr>
          </a:solidFill>
        </p:spPr>
        <p:txBody>
          <a:bodyPr/>
          <a:lstStyle/>
          <a:p>
            <a:pPr algn="l">
              <a:lnSpc>
                <a:spcPct val="90000"/>
              </a:lnSpc>
              <a:buNone/>
            </a:pPr>
            <a:endParaRPr lang="en-US" sz="2600" dirty="0" smtClean="0">
              <a:latin typeface="Times New Roman" pitchFamily="18" charset="0"/>
              <a:cs typeface="Times New Roman" pitchFamily="18" charset="0"/>
            </a:endParaRPr>
          </a:p>
          <a:p>
            <a:pPr algn="l">
              <a:lnSpc>
                <a:spcPct val="90000"/>
              </a:lnSpc>
              <a:buNone/>
            </a:pPr>
            <a:r>
              <a:rPr lang="en-US" sz="2600" dirty="0" smtClean="0">
                <a:latin typeface="Times New Roman" pitchFamily="18" charset="0"/>
                <a:cs typeface="Times New Roman" pitchFamily="18" charset="0"/>
              </a:rPr>
              <a:t>-</a:t>
            </a:r>
            <a:r>
              <a:rPr lang="en-US" dirty="0" smtClean="0"/>
              <a:t> </a:t>
            </a:r>
            <a:r>
              <a:rPr lang="en-US" sz="2600" dirty="0" smtClean="0">
                <a:latin typeface="Times New Roman" pitchFamily="18" charset="0"/>
                <a:cs typeface="Times New Roman" pitchFamily="18" charset="0"/>
              </a:rPr>
              <a:t>Adequate identification of these factors is important to minimize the risk.</a:t>
            </a:r>
          </a:p>
          <a:p>
            <a:pPr algn="l">
              <a:lnSpc>
                <a:spcPct val="90000"/>
              </a:lnSpc>
              <a:buNone/>
            </a:pPr>
            <a:endParaRPr lang="en-US" sz="2600" dirty="0" smtClean="0">
              <a:latin typeface="Times New Roman" pitchFamily="18" charset="0"/>
              <a:cs typeface="Times New Roman" pitchFamily="18" charset="0"/>
            </a:endParaRPr>
          </a:p>
          <a:p>
            <a:pPr algn="l">
              <a:lnSpc>
                <a:spcPct val="90000"/>
              </a:lnSpc>
              <a:buNone/>
            </a:pPr>
            <a:r>
              <a:rPr lang="en-US" sz="2600" dirty="0" smtClean="0">
                <a:latin typeface="Times New Roman" pitchFamily="18" charset="0"/>
                <a:cs typeface="Times New Roman" pitchFamily="18" charset="0"/>
              </a:rPr>
              <a:t>- In case of increased risk , preventive measures should be encouraged or even insertion of CV line </a:t>
            </a:r>
          </a:p>
          <a:p>
            <a:pPr algn="l">
              <a:buNone/>
            </a:pPr>
            <a:endParaRPr lang="en-US" dirty="0" smtClean="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714357"/>
            <a:ext cx="7886728" cy="1143007"/>
          </a:xfrm>
        </p:spPr>
        <p:txBody>
          <a:bodyPr>
            <a:normAutofit fontScale="90000"/>
          </a:bodyPr>
          <a:lstStyle/>
          <a:p>
            <a:pPr algn="l"/>
            <a:r>
              <a:rPr lang="en-US" b="1" dirty="0" smtClean="0">
                <a:latin typeface="Baskerville Old Face" pitchFamily="18" charset="0"/>
              </a:rPr>
              <a:t>Background</a:t>
            </a:r>
            <a:br>
              <a:rPr lang="en-US" b="1" dirty="0" smtClean="0">
                <a:latin typeface="Baskerville Old Face" pitchFamily="18" charset="0"/>
              </a:rPr>
            </a:br>
            <a:r>
              <a:rPr lang="en-US" b="1" dirty="0" smtClean="0">
                <a:latin typeface="Baskerville Old Face" pitchFamily="18" charset="0"/>
              </a:rPr>
              <a:t>______________________________</a:t>
            </a:r>
            <a:r>
              <a:rPr lang="en-US" dirty="0" smtClean="0"/>
              <a:t> </a:t>
            </a:r>
            <a:endParaRPr lang="ar-SY" dirty="0"/>
          </a:p>
        </p:txBody>
      </p:sp>
      <p:sp>
        <p:nvSpPr>
          <p:cNvPr id="3" name="عنوان فرعي 2"/>
          <p:cNvSpPr>
            <a:spLocks noGrp="1"/>
          </p:cNvSpPr>
          <p:nvPr>
            <p:ph type="subTitle" idx="1"/>
          </p:nvPr>
        </p:nvSpPr>
        <p:spPr>
          <a:xfrm>
            <a:off x="571472" y="2143116"/>
            <a:ext cx="8215370" cy="3495684"/>
          </a:xfrm>
        </p:spPr>
        <p:txBody>
          <a:bodyPr>
            <a:noAutofit/>
          </a:bodyPr>
          <a:lstStyle/>
          <a:p>
            <a:pPr algn="l"/>
            <a:r>
              <a:rPr lang="en-US" dirty="0" smtClean="0">
                <a:solidFill>
                  <a:schemeClr val="accent4">
                    <a:lumMod val="75000"/>
                  </a:schemeClr>
                </a:solidFill>
                <a:latin typeface="Batang" pitchFamily="18" charset="-127"/>
                <a:ea typeface="Batang" pitchFamily="18" charset="-127"/>
              </a:rPr>
              <a:t> </a:t>
            </a:r>
            <a:r>
              <a:rPr lang="en-US" dirty="0">
                <a:solidFill>
                  <a:schemeClr val="accent4">
                    <a:lumMod val="75000"/>
                  </a:schemeClr>
                </a:solidFill>
                <a:latin typeface="Batang" pitchFamily="18" charset="-127"/>
                <a:ea typeface="Batang" pitchFamily="18" charset="-127"/>
              </a:rPr>
              <a:t>Only specialist Hemato-Oncology nurses or medical staff who have been assessed competent against local trust protocols for the administration of cytotoxic drugs and have maintained </a:t>
            </a:r>
            <a:r>
              <a:rPr lang="en-US" dirty="0">
                <a:solidFill>
                  <a:srgbClr val="FF0000"/>
                </a:solidFill>
                <a:latin typeface="Batang" pitchFamily="18" charset="-127"/>
                <a:ea typeface="Batang" pitchFamily="18" charset="-127"/>
              </a:rPr>
              <a:t>mandatory annual training </a:t>
            </a:r>
            <a:r>
              <a:rPr lang="en-US" dirty="0">
                <a:solidFill>
                  <a:schemeClr val="accent4">
                    <a:lumMod val="75000"/>
                  </a:schemeClr>
                </a:solidFill>
                <a:latin typeface="Batang" pitchFamily="18" charset="-127"/>
                <a:ea typeface="Batang" pitchFamily="18" charset="-127"/>
              </a:rPr>
              <a:t>can administer cytotoxic drugs   </a:t>
            </a:r>
            <a:endParaRPr lang="ar-SY" dirty="0">
              <a:solidFill>
                <a:schemeClr val="accent4">
                  <a:lumMod val="75000"/>
                </a:schemeClr>
              </a:solidFill>
              <a:latin typeface="Batang" pitchFamily="18" charset="-127"/>
              <a:ea typeface="Batang" pitchFamily="18" charset="-127"/>
            </a:endParaRPr>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401080" cy="1143000"/>
          </a:xfrm>
        </p:spPr>
        <p:txBody>
          <a:bodyPr>
            <a:normAutofit fontScale="90000"/>
          </a:bodyPr>
          <a:lstStyle/>
          <a:p>
            <a:pPr algn="l"/>
            <a:r>
              <a:rPr lang="en-US" b="1" dirty="0" smtClean="0">
                <a:solidFill>
                  <a:srgbClr val="002060"/>
                </a:solidFill>
                <a:latin typeface="Bookman Old Style" pitchFamily="18" charset="0"/>
              </a:rPr>
              <a:t>Risk Factors for Extravasation </a:t>
            </a:r>
            <a:endParaRPr lang="ar-SY" dirty="0"/>
          </a:p>
        </p:txBody>
      </p:sp>
      <p:sp>
        <p:nvSpPr>
          <p:cNvPr id="3" name="عنصر نائب للمحتوى 2"/>
          <p:cNvSpPr>
            <a:spLocks noGrp="1"/>
          </p:cNvSpPr>
          <p:nvPr>
            <p:ph idx="1"/>
          </p:nvPr>
        </p:nvSpPr>
        <p:spPr>
          <a:xfrm>
            <a:off x="457200" y="1785926"/>
            <a:ext cx="8229600" cy="4340237"/>
          </a:xfrm>
        </p:spPr>
        <p:style>
          <a:lnRef idx="1">
            <a:schemeClr val="accent1"/>
          </a:lnRef>
          <a:fillRef idx="2">
            <a:schemeClr val="accent1"/>
          </a:fillRef>
          <a:effectRef idx="1">
            <a:schemeClr val="accent1"/>
          </a:effectRef>
          <a:fontRef idx="minor">
            <a:schemeClr val="dk1"/>
          </a:fontRef>
        </p:style>
        <p:txBody>
          <a:bodyPr>
            <a:normAutofit/>
          </a:bodyPr>
          <a:lstStyle/>
          <a:p>
            <a:pPr algn="l">
              <a:buNone/>
            </a:pPr>
            <a:r>
              <a:rPr lang="en-US" sz="4000" dirty="0" smtClean="0">
                <a:latin typeface="Times New Roman" pitchFamily="18" charset="0"/>
                <a:cs typeface="Times New Roman" pitchFamily="18" charset="0"/>
              </a:rPr>
              <a:t>Patient-related factors </a:t>
            </a:r>
          </a:p>
          <a:p>
            <a:pPr algn="l">
              <a:buNone/>
            </a:pPr>
            <a:endParaRPr lang="en-US" sz="4000" dirty="0" smtClean="0">
              <a:latin typeface="Times New Roman" pitchFamily="18" charset="0"/>
              <a:cs typeface="Times New Roman" pitchFamily="18" charset="0"/>
            </a:endParaRPr>
          </a:p>
          <a:p>
            <a:pPr algn="l">
              <a:buNone/>
            </a:pPr>
            <a:r>
              <a:rPr lang="en-US" sz="4000" dirty="0" smtClean="0">
                <a:latin typeface="Times New Roman" pitchFamily="18" charset="0"/>
                <a:cs typeface="Times New Roman" pitchFamily="18" charset="0"/>
              </a:rPr>
              <a:t>Cannulation and infusion procedure related Factors  </a:t>
            </a:r>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Patient-Related Factors </a:t>
            </a:r>
            <a:br>
              <a:rPr lang="en-US" dirty="0" smtClean="0">
                <a:latin typeface="Times New Roman" pitchFamily="18" charset="0"/>
                <a:cs typeface="Times New Roman" pitchFamily="18" charset="0"/>
              </a:rPr>
            </a:br>
            <a:endParaRPr lang="ar-SY" dirty="0"/>
          </a:p>
        </p:txBody>
      </p:sp>
      <p:sp>
        <p:nvSpPr>
          <p:cNvPr id="3" name="عنصر نائب للمحتوى 2"/>
          <p:cNvSpPr>
            <a:spLocks noGrp="1"/>
          </p:cNvSpPr>
          <p:nvPr>
            <p:ph idx="1"/>
          </p:nvPr>
        </p:nvSpPr>
        <p:spPr>
          <a:xfrm>
            <a:off x="457200" y="1600200"/>
            <a:ext cx="8229600" cy="4757758"/>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a:buNone/>
            </a:pPr>
            <a:r>
              <a:rPr lang="en-US" sz="2000" dirty="0" smtClean="0">
                <a:latin typeface="Times New Roman" pitchFamily="18" charset="0"/>
                <a:cs typeface="Times New Roman" pitchFamily="18" charset="0"/>
              </a:rPr>
              <a:t>1-small and fragile veins </a:t>
            </a:r>
          </a:p>
          <a:p>
            <a:pPr algn="l">
              <a:buNone/>
            </a:pPr>
            <a:r>
              <a:rPr lang="en-US" sz="2000" dirty="0" smtClean="0">
                <a:latin typeface="Times New Roman" pitchFamily="18" charset="0"/>
                <a:cs typeface="Times New Roman" pitchFamily="18" charset="0"/>
              </a:rPr>
              <a:t>2- Hard and/or sclerosed veins as a consequence of multiple previous chemotherapy courses or drug abuse.</a:t>
            </a:r>
          </a:p>
          <a:p>
            <a:pPr algn="l">
              <a:buNone/>
            </a:pPr>
            <a:r>
              <a:rPr lang="en-US" sz="2000" dirty="0" smtClean="0">
                <a:latin typeface="Times New Roman" pitchFamily="18" charset="0"/>
                <a:cs typeface="Times New Roman" pitchFamily="18" charset="0"/>
              </a:rPr>
              <a:t>3- Elderly persons ( Prominent but mobile veins ) </a:t>
            </a:r>
          </a:p>
          <a:p>
            <a:pPr algn="l">
              <a:buNone/>
            </a:pPr>
            <a:r>
              <a:rPr lang="en-US" sz="2000" dirty="0" smtClean="0">
                <a:latin typeface="Times New Roman" pitchFamily="18" charset="0"/>
                <a:cs typeface="Times New Roman" pitchFamily="18" charset="0"/>
              </a:rPr>
              <a:t>4- Known diseases or situations associated with an altered or impaired circulation like Raynaud syndrome, advanced diabetes, severe peripheral vascular disease, lymphedema or superior cava syndrome.</a:t>
            </a:r>
          </a:p>
          <a:p>
            <a:pPr algn="l">
              <a:buNone/>
            </a:pPr>
            <a:r>
              <a:rPr lang="en-US" sz="2000" dirty="0" smtClean="0">
                <a:latin typeface="Times New Roman" pitchFamily="18" charset="0"/>
                <a:cs typeface="Times New Roman" pitchFamily="18" charset="0"/>
              </a:rPr>
              <a:t>5- Predisposition to bleeding, increased vascular permeability or those with coagulation abnormalities</a:t>
            </a:r>
          </a:p>
          <a:p>
            <a:pPr algn="l">
              <a:buNone/>
            </a:pPr>
            <a:r>
              <a:rPr lang="en-US" sz="2000" dirty="0" smtClean="0">
                <a:latin typeface="Times New Roman" pitchFamily="18" charset="0"/>
                <a:cs typeface="Times New Roman" pitchFamily="18" charset="0"/>
              </a:rPr>
              <a:t>6- Obesity in which peripheral venous access is more difficult.</a:t>
            </a:r>
          </a:p>
          <a:p>
            <a:pPr algn="l">
              <a:buNone/>
            </a:pPr>
            <a:r>
              <a:rPr lang="en-US" sz="2000" dirty="0" smtClean="0">
                <a:latin typeface="Times New Roman" pitchFamily="18" charset="0"/>
                <a:cs typeface="Times New Roman" pitchFamily="18" charset="0"/>
              </a:rPr>
              <a:t>7- Sensory deficits that impair the patient’s ability to detect a change in sensation at the site of chemotherapy administration.</a:t>
            </a:r>
          </a:p>
          <a:p>
            <a:pPr algn="l">
              <a:buNone/>
            </a:pPr>
            <a:r>
              <a:rPr lang="en-US" sz="2100" dirty="0" smtClean="0">
                <a:latin typeface="Times New Roman" pitchFamily="18" charset="0"/>
                <a:cs typeface="Times New Roman" pitchFamily="18" charset="0"/>
              </a:rPr>
              <a:t>8- Communication difficulties or young children, which hinder the early reporting of the signs and symptoms allowing the identification of extravasation.</a:t>
            </a:r>
          </a:p>
          <a:p>
            <a:pPr algn="l">
              <a:buNone/>
            </a:pPr>
            <a:r>
              <a:rPr lang="en-US" sz="2100" dirty="0" smtClean="0">
                <a:latin typeface="Times New Roman" pitchFamily="18" charset="0"/>
                <a:cs typeface="Times New Roman" pitchFamily="18" charset="0"/>
              </a:rPr>
              <a:t>9- Prolonged infusion  </a:t>
            </a:r>
            <a:endParaRPr lang="ar-SY" sz="2100" dirty="0" smtClean="0">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pPr algn="l"/>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Cannulation and Infusion Procedure Related Factors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ar-SY" sz="3600" dirty="0"/>
          </a:p>
        </p:txBody>
      </p:sp>
      <p:sp>
        <p:nvSpPr>
          <p:cNvPr id="3" name="عنصر نائب للمحتوى 2"/>
          <p:cNvSpPr>
            <a:spLocks noGrp="1"/>
          </p:cNvSpPr>
          <p:nvPr>
            <p:ph idx="1"/>
          </p:nvPr>
        </p:nvSpPr>
        <p:spPr>
          <a:xfrm>
            <a:off x="457200" y="1600200"/>
            <a:ext cx="8229600" cy="4686320"/>
          </a:xfrm>
        </p:spPr>
        <p:style>
          <a:lnRef idx="2">
            <a:schemeClr val="accent5"/>
          </a:lnRef>
          <a:fillRef idx="1">
            <a:schemeClr val="lt1"/>
          </a:fillRef>
          <a:effectRef idx="0">
            <a:schemeClr val="accent5"/>
          </a:effectRef>
          <a:fontRef idx="minor">
            <a:schemeClr val="dk1"/>
          </a:fontRef>
        </p:style>
        <p:txBody>
          <a:bodyPr>
            <a:noAutofit/>
          </a:bodyPr>
          <a:lstStyle/>
          <a:p>
            <a:pPr algn="l">
              <a:lnSpc>
                <a:spcPct val="110000"/>
              </a:lnSpc>
              <a:buNone/>
            </a:pPr>
            <a:r>
              <a:rPr lang="en-US" sz="2400" dirty="0" smtClean="0">
                <a:solidFill>
                  <a:schemeClr val="dk1"/>
                </a:solidFill>
                <a:latin typeface="Times New Roman" pitchFamily="18" charset="0"/>
                <a:cs typeface="Times New Roman" pitchFamily="18" charset="0"/>
              </a:rPr>
              <a:t>1- Untrained or inexperienced staff</a:t>
            </a:r>
          </a:p>
          <a:p>
            <a:pPr algn="l">
              <a:lnSpc>
                <a:spcPct val="110000"/>
              </a:lnSpc>
              <a:buNone/>
            </a:pPr>
            <a:r>
              <a:rPr lang="en-US" sz="2400" dirty="0" smtClean="0">
                <a:solidFill>
                  <a:schemeClr val="dk1"/>
                </a:solidFill>
                <a:latin typeface="Times New Roman" pitchFamily="18" charset="0"/>
                <a:cs typeface="Times New Roman" pitchFamily="18" charset="0"/>
              </a:rPr>
              <a:t>2-Multiple attempts at cannulation</a:t>
            </a:r>
          </a:p>
          <a:p>
            <a:pPr algn="l">
              <a:lnSpc>
                <a:spcPct val="110000"/>
              </a:lnSpc>
              <a:buNone/>
            </a:pPr>
            <a:r>
              <a:rPr lang="en-US" sz="2400" dirty="0" smtClean="0">
                <a:solidFill>
                  <a:schemeClr val="dk1"/>
                </a:solidFill>
                <a:latin typeface="Times New Roman" pitchFamily="18" charset="0"/>
                <a:cs typeface="Times New Roman" pitchFamily="18" charset="0"/>
              </a:rPr>
              <a:t>3- Unfavorable cannulation site</a:t>
            </a:r>
          </a:p>
          <a:p>
            <a:pPr algn="l">
              <a:lnSpc>
                <a:spcPct val="110000"/>
              </a:lnSpc>
              <a:buNone/>
            </a:pPr>
            <a:r>
              <a:rPr lang="en-US" sz="2400" dirty="0" smtClean="0">
                <a:solidFill>
                  <a:schemeClr val="dk1"/>
                </a:solidFill>
                <a:latin typeface="Times New Roman" pitchFamily="18" charset="0"/>
                <a:cs typeface="Times New Roman" pitchFamily="18" charset="0"/>
              </a:rPr>
              <a:t>4- Bolus injections</a:t>
            </a:r>
          </a:p>
          <a:p>
            <a:pPr algn="l">
              <a:lnSpc>
                <a:spcPct val="110000"/>
              </a:lnSpc>
              <a:buNone/>
            </a:pPr>
            <a:r>
              <a:rPr lang="en-US" sz="2400" dirty="0" smtClean="0">
                <a:solidFill>
                  <a:schemeClr val="dk1"/>
                </a:solidFill>
                <a:latin typeface="Times New Roman" pitchFamily="18" charset="0"/>
                <a:cs typeface="Times New Roman" pitchFamily="18" charset="0"/>
              </a:rPr>
              <a:t>5- High flow pressure</a:t>
            </a:r>
          </a:p>
          <a:p>
            <a:pPr algn="l">
              <a:lnSpc>
                <a:spcPct val="110000"/>
              </a:lnSpc>
              <a:buNone/>
            </a:pPr>
            <a:r>
              <a:rPr lang="en-US" sz="2400" dirty="0" smtClean="0">
                <a:solidFill>
                  <a:schemeClr val="dk1"/>
                </a:solidFill>
                <a:latin typeface="Times New Roman" pitchFamily="18" charset="0"/>
                <a:cs typeface="Times New Roman" pitchFamily="18" charset="0"/>
              </a:rPr>
              <a:t>6- Choice of equipment (peripheral catheter choice, size, steel ‘Butterfly’ needle)</a:t>
            </a:r>
          </a:p>
          <a:p>
            <a:pPr algn="l">
              <a:lnSpc>
                <a:spcPct val="110000"/>
              </a:lnSpc>
              <a:buNone/>
            </a:pPr>
            <a:r>
              <a:rPr lang="en-US" sz="2400" dirty="0" smtClean="0">
                <a:solidFill>
                  <a:schemeClr val="dk1"/>
                </a:solidFill>
                <a:latin typeface="Times New Roman" pitchFamily="18" charset="0"/>
                <a:cs typeface="Times New Roman" pitchFamily="18" charset="0"/>
              </a:rPr>
              <a:t>7- Inadequate dressings or poor cannula fixation</a:t>
            </a:r>
          </a:p>
          <a:p>
            <a:pPr algn="l">
              <a:lnSpc>
                <a:spcPct val="110000"/>
              </a:lnSpc>
              <a:buNone/>
            </a:pPr>
            <a:r>
              <a:rPr lang="en-US" sz="2400" dirty="0" smtClean="0">
                <a:solidFill>
                  <a:schemeClr val="dk1"/>
                </a:solidFill>
                <a:latin typeface="Times New Roman" pitchFamily="18" charset="0"/>
                <a:cs typeface="Times New Roman" pitchFamily="18" charset="0"/>
              </a:rPr>
              <a:t>8- Poorly implanted CVAD (too deep for cannula, difficult to secure cannula) </a:t>
            </a:r>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butterfly needle.png"/>
          <p:cNvPicPr>
            <a:picLocks noChangeAspect="1"/>
          </p:cNvPicPr>
          <p:nvPr/>
        </p:nvPicPr>
        <p:blipFill>
          <a:blip r:embed="rId2"/>
          <a:stretch>
            <a:fillRect/>
          </a:stretch>
        </p:blipFill>
        <p:spPr>
          <a:xfrm>
            <a:off x="785786" y="571480"/>
            <a:ext cx="7643866" cy="571503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extravasation2.png"/>
          <p:cNvPicPr>
            <a:picLocks noChangeAspect="1"/>
          </p:cNvPicPr>
          <p:nvPr/>
        </p:nvPicPr>
        <p:blipFill>
          <a:blip r:embed="rId2"/>
          <a:stretch>
            <a:fillRect/>
          </a:stretch>
        </p:blipFill>
        <p:spPr>
          <a:xfrm>
            <a:off x="214282" y="357166"/>
            <a:ext cx="8715436" cy="6215106"/>
          </a:xfrm>
          <a:prstGeom prst="rect">
            <a:avLst/>
          </a:prstGeom>
        </p:spPr>
      </p:pic>
    </p:spTree>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extravasation1.png"/>
          <p:cNvPicPr>
            <a:picLocks noChangeAspect="1"/>
          </p:cNvPicPr>
          <p:nvPr/>
        </p:nvPicPr>
        <p:blipFill>
          <a:blip r:embed="rId2"/>
          <a:stretch>
            <a:fillRect/>
          </a:stretch>
        </p:blipFill>
        <p:spPr>
          <a:xfrm>
            <a:off x="571472" y="642918"/>
            <a:ext cx="8001056" cy="5857916"/>
          </a:xfrm>
          <a:prstGeom prst="rect">
            <a:avLst/>
          </a:prstGeom>
        </p:spPr>
      </p:pic>
    </p:spTree>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extravasation3.png"/>
          <p:cNvPicPr>
            <a:picLocks noChangeAspect="1"/>
          </p:cNvPicPr>
          <p:nvPr/>
        </p:nvPicPr>
        <p:blipFill>
          <a:blip r:embed="rId2"/>
          <a:stretch>
            <a:fillRect/>
          </a:stretch>
        </p:blipFill>
        <p:spPr>
          <a:xfrm>
            <a:off x="714348" y="571480"/>
            <a:ext cx="7715303" cy="5715039"/>
          </a:xfrm>
          <a:prstGeom prst="rect">
            <a:avLst/>
          </a:prstGeom>
        </p:spPr>
      </p:pic>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extravasation.png"/>
          <p:cNvPicPr>
            <a:picLocks noChangeAspect="1"/>
          </p:cNvPicPr>
          <p:nvPr/>
        </p:nvPicPr>
        <p:blipFill>
          <a:blip r:embed="rId2"/>
          <a:stretch>
            <a:fillRect/>
          </a:stretch>
        </p:blipFill>
        <p:spPr>
          <a:xfrm>
            <a:off x="642910" y="642918"/>
            <a:ext cx="7786741" cy="564360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2"/>
          </a:solidFill>
        </p:spPr>
        <p:txBody>
          <a:bodyPr>
            <a:noAutofit/>
          </a:bodyPr>
          <a:lstStyle/>
          <a:p>
            <a:pPr algn="l"/>
            <a:r>
              <a:rPr lang="en-US" sz="3200" b="1" dirty="0" smtClean="0">
                <a:solidFill>
                  <a:srgbClr val="002060"/>
                </a:solidFill>
                <a:latin typeface="Bookman Old Style" pitchFamily="18" charset="0"/>
              </a:rPr>
              <a:t>Preventive Measures to minimize the risk of Extravasation </a:t>
            </a:r>
            <a:endParaRPr lang="ar-SY" sz="3200" b="1" dirty="0" smtClean="0">
              <a:solidFill>
                <a:srgbClr val="002060"/>
              </a:solidFill>
              <a:latin typeface="Bookman Old Style" pitchFamily="18" charset="0"/>
            </a:endParaRPr>
          </a:p>
        </p:txBody>
      </p:sp>
      <p:pic>
        <p:nvPicPr>
          <p:cNvPr id="4" name="عنصر نائب للمحتوى 3" descr="Untitled1.png"/>
          <p:cNvPicPr>
            <a:picLocks noGrp="1" noChangeAspect="1"/>
          </p:cNvPicPr>
          <p:nvPr>
            <p:ph idx="1"/>
          </p:nvPr>
        </p:nvPicPr>
        <p:blipFill>
          <a:blip r:embed="rId2"/>
          <a:stretch>
            <a:fillRect/>
          </a:stretch>
        </p:blipFill>
        <p:spPr>
          <a:xfrm>
            <a:off x="571472" y="1714488"/>
            <a:ext cx="8072494" cy="4643470"/>
          </a:xfrm>
        </p:spPr>
      </p:pic>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2"/>
          </a:solidFill>
        </p:spPr>
        <p:txBody>
          <a:bodyPr>
            <a:normAutofit/>
          </a:bodyPr>
          <a:lstStyle/>
          <a:p>
            <a:pPr algn="l"/>
            <a:r>
              <a:rPr lang="en-US" sz="3200" b="1" dirty="0" smtClean="0">
                <a:solidFill>
                  <a:srgbClr val="002060"/>
                </a:solidFill>
                <a:latin typeface="Bookman Old Style" pitchFamily="18" charset="0"/>
              </a:rPr>
              <a:t>Preventive Measures to minimize the risk of Extravasation </a:t>
            </a:r>
            <a:endParaRPr lang="ar-SY" sz="3200" b="1" dirty="0" smtClean="0">
              <a:solidFill>
                <a:srgbClr val="002060"/>
              </a:solidFill>
              <a:latin typeface="Bookman Old Style" pitchFamily="18" charset="0"/>
            </a:endParaRPr>
          </a:p>
        </p:txBody>
      </p:sp>
      <p:pic>
        <p:nvPicPr>
          <p:cNvPr id="4" name="عنصر نائب للمحتوى 3" descr="Untitled2.png"/>
          <p:cNvPicPr>
            <a:picLocks noGrp="1" noChangeAspect="1"/>
          </p:cNvPicPr>
          <p:nvPr>
            <p:ph idx="1"/>
          </p:nvPr>
        </p:nvPicPr>
        <p:blipFill>
          <a:blip r:embed="rId2"/>
          <a:stretch>
            <a:fillRect/>
          </a:stretch>
        </p:blipFill>
        <p:spPr>
          <a:xfrm>
            <a:off x="500034" y="1714488"/>
            <a:ext cx="8215369" cy="4357718"/>
          </a:xfrm>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b="1" dirty="0" smtClean="0">
                <a:latin typeface="Baskerville Old Face" pitchFamily="18" charset="0"/>
              </a:rPr>
              <a:t/>
            </a:r>
            <a:br>
              <a:rPr lang="en-US" b="1" dirty="0" smtClean="0">
                <a:latin typeface="Baskerville Old Face" pitchFamily="18" charset="0"/>
              </a:rPr>
            </a:br>
            <a:r>
              <a:rPr lang="en-US" b="1" dirty="0" smtClean="0">
                <a:latin typeface="Baskerville Old Face" pitchFamily="18" charset="0"/>
              </a:rPr>
              <a:t>Background</a:t>
            </a:r>
            <a:br>
              <a:rPr lang="en-US" b="1" dirty="0" smtClean="0">
                <a:latin typeface="Baskerville Old Face" pitchFamily="18" charset="0"/>
              </a:rPr>
            </a:br>
            <a:r>
              <a:rPr lang="en-US" b="1" dirty="0" smtClean="0">
                <a:latin typeface="Baskerville Old Face" pitchFamily="18" charset="0"/>
              </a:rPr>
              <a:t>______________________________</a:t>
            </a:r>
            <a:r>
              <a:rPr lang="en-US" dirty="0" smtClean="0"/>
              <a:t> </a:t>
            </a:r>
            <a:endParaRPr lang="ar-SY" dirty="0"/>
          </a:p>
        </p:txBody>
      </p:sp>
      <p:sp>
        <p:nvSpPr>
          <p:cNvPr id="3" name="عنصر نائب للمحتوى 2"/>
          <p:cNvSpPr>
            <a:spLocks noGrp="1"/>
          </p:cNvSpPr>
          <p:nvPr>
            <p:ph idx="1"/>
          </p:nvPr>
        </p:nvSpPr>
        <p:spPr/>
        <p:txBody>
          <a:bodyPr>
            <a:normAutofit/>
          </a:bodyPr>
          <a:lstStyle/>
          <a:p>
            <a:pPr algn="l">
              <a:buNone/>
            </a:pP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latin typeface="Batang" pitchFamily="18" charset="-127"/>
                <a:ea typeface="Batang" pitchFamily="18" charset="-127"/>
              </a:rPr>
              <a:t>Senior </a:t>
            </a:r>
            <a:r>
              <a:rPr lang="en-US" dirty="0">
                <a:solidFill>
                  <a:schemeClr val="accent4">
                    <a:lumMod val="75000"/>
                  </a:schemeClr>
                </a:solidFill>
                <a:latin typeface="Batang" pitchFamily="18" charset="-127"/>
                <a:ea typeface="Batang" pitchFamily="18" charset="-127"/>
              </a:rPr>
              <a:t>medical staff are not routinely required to administer IV. Chemotherapy but on request will be offered the same training as nursing staff and will require assessment as competent against local trust protocols. They also need to maintain mandatory annual training.</a:t>
            </a:r>
            <a:endParaRPr lang="ar-SY" dirty="0">
              <a:solidFill>
                <a:schemeClr val="accent4">
                  <a:lumMod val="75000"/>
                </a:schemeClr>
              </a:solidFill>
              <a:latin typeface="Batang" pitchFamily="18" charset="-127"/>
              <a:ea typeface="Batang" pitchFamily="18" charset="-127"/>
            </a:endParaRPr>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2"/>
          </a:solidFill>
        </p:spPr>
        <p:txBody>
          <a:bodyPr>
            <a:normAutofit/>
          </a:bodyPr>
          <a:lstStyle/>
          <a:p>
            <a:pPr algn="l"/>
            <a:r>
              <a:rPr lang="en-US" sz="3200" b="1" dirty="0" smtClean="0">
                <a:solidFill>
                  <a:srgbClr val="002060"/>
                </a:solidFill>
                <a:latin typeface="Bookman Old Style" pitchFamily="18" charset="0"/>
              </a:rPr>
              <a:t>Preventive Measures to minimize the risk of Extravasation </a:t>
            </a:r>
            <a:endParaRPr lang="ar-SY" sz="3200" b="1" dirty="0" smtClean="0">
              <a:solidFill>
                <a:srgbClr val="002060"/>
              </a:solidFill>
              <a:latin typeface="Bookman Old Style" pitchFamily="18" charset="0"/>
            </a:endParaRPr>
          </a:p>
        </p:txBody>
      </p:sp>
      <p:pic>
        <p:nvPicPr>
          <p:cNvPr id="4" name="عنصر نائب للمحتوى 3" descr="Untitled3.png"/>
          <p:cNvPicPr>
            <a:picLocks noGrp="1" noChangeAspect="1"/>
          </p:cNvPicPr>
          <p:nvPr>
            <p:ph idx="1"/>
          </p:nvPr>
        </p:nvPicPr>
        <p:blipFill>
          <a:blip r:embed="rId2"/>
          <a:stretch>
            <a:fillRect/>
          </a:stretch>
        </p:blipFill>
        <p:spPr>
          <a:xfrm>
            <a:off x="500034" y="1571612"/>
            <a:ext cx="8143932" cy="5072099"/>
          </a:xfrm>
        </p:spPr>
      </p:pic>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l"/>
            <a:r>
              <a:rPr lang="en-US" sz="3200" b="1" dirty="0" smtClean="0">
                <a:solidFill>
                  <a:schemeClr val="tx1"/>
                </a:solidFill>
                <a:latin typeface="Bookman Old Style" pitchFamily="18" charset="0"/>
              </a:rPr>
              <a:t>Diagnosis of Extravasation </a:t>
            </a:r>
            <a:endParaRPr lang="ar-SY" sz="3200" b="1" dirty="0" smtClean="0">
              <a:solidFill>
                <a:schemeClr val="tx1"/>
              </a:solidFill>
              <a:latin typeface="Bookman Old Style" pitchFamily="18" charset="0"/>
            </a:endParaRPr>
          </a:p>
        </p:txBody>
      </p:sp>
      <p:sp>
        <p:nvSpPr>
          <p:cNvPr id="3" name="عنصر نائب للمحتوى 2"/>
          <p:cNvSpPr>
            <a:spLocks noGrp="1"/>
          </p:cNvSpPr>
          <p:nvPr>
            <p:ph idx="1"/>
          </p:nvPr>
        </p:nvSpPr>
        <p:spPr>
          <a:xfrm>
            <a:off x="457200" y="1600200"/>
            <a:ext cx="8229600" cy="4900634"/>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l">
              <a:buNone/>
            </a:pPr>
            <a:endParaRPr lang="en-US" b="1" dirty="0" smtClean="0">
              <a:solidFill>
                <a:schemeClr val="tx1"/>
              </a:solidFill>
              <a:latin typeface="Bookman Old Style" pitchFamily="18" charset="0"/>
              <a:ea typeface="+mj-ea"/>
              <a:cs typeface="+mj-cs"/>
            </a:endParaRPr>
          </a:p>
          <a:p>
            <a:pPr algn="l">
              <a:buNone/>
            </a:pPr>
            <a:r>
              <a:rPr lang="en-US" b="1" dirty="0" smtClean="0">
                <a:solidFill>
                  <a:schemeClr val="tx1"/>
                </a:solidFill>
                <a:latin typeface="Bookman Old Style" pitchFamily="18" charset="0"/>
                <a:ea typeface="+mj-ea"/>
                <a:cs typeface="+mj-cs"/>
              </a:rPr>
              <a:t>Symptoms :</a:t>
            </a:r>
          </a:p>
          <a:p>
            <a:pPr algn="l">
              <a:buNone/>
            </a:pPr>
            <a:r>
              <a:rPr lang="en-US" sz="2400" dirty="0" smtClean="0">
                <a:latin typeface="Times New Roman" pitchFamily="18" charset="0"/>
                <a:cs typeface="Times New Roman" pitchFamily="18" charset="0"/>
              </a:rPr>
              <a:t>feelings of tingling, burning, discomfort/pain or swelling, and redness at the injection site. Later symptoms may include blistering, necrosis and ulceration.</a:t>
            </a:r>
          </a:p>
          <a:p>
            <a:pPr algn="l">
              <a:buNone/>
            </a:pPr>
            <a:endParaRPr lang="en-US" sz="2400" dirty="0" smtClean="0">
              <a:latin typeface="Times New Roman" pitchFamily="18" charset="0"/>
              <a:cs typeface="Times New Roman" pitchFamily="18" charset="0"/>
            </a:endParaRPr>
          </a:p>
          <a:p>
            <a:pPr algn="l">
              <a:buNone/>
            </a:pPr>
            <a:r>
              <a:rPr lang="en-US" b="1" dirty="0" smtClean="0">
                <a:solidFill>
                  <a:schemeClr val="tx1"/>
                </a:solidFill>
                <a:latin typeface="Bookman Old Style" pitchFamily="18" charset="0"/>
                <a:ea typeface="+mj-ea"/>
                <a:cs typeface="+mj-cs"/>
              </a:rPr>
              <a:t>Signs :</a:t>
            </a:r>
          </a:p>
          <a:p>
            <a:pPr algn="l">
              <a:buNone/>
            </a:pPr>
            <a:r>
              <a:rPr lang="en-US" sz="2400" dirty="0" smtClean="0">
                <a:latin typeface="Times New Roman" pitchFamily="18" charset="0"/>
                <a:cs typeface="Times New Roman" pitchFamily="18" charset="0"/>
              </a:rPr>
              <a:t>the absence of blood return, resistance on the plunger of the syringe during delivery of a bolus drug, or an interruption to the free flow of an infusion. </a:t>
            </a:r>
          </a:p>
          <a:p>
            <a:pPr algn="l">
              <a:buNone/>
            </a:pPr>
            <a:endParaRPr lang="en-US" sz="2400" dirty="0" smtClean="0">
              <a:latin typeface="Times New Roman" pitchFamily="18" charset="0"/>
              <a:cs typeface="Times New Roman" pitchFamily="18" charset="0"/>
            </a:endParaRPr>
          </a:p>
          <a:p>
            <a:pPr algn="l">
              <a:buNone/>
            </a:pPr>
            <a:r>
              <a:rPr lang="en-US" b="1" dirty="0" smtClean="0">
                <a:solidFill>
                  <a:schemeClr val="tx1"/>
                </a:solidFill>
              </a:rPr>
              <a:t> </a:t>
            </a:r>
            <a:endParaRPr lang="ar-SY" b="1" dirty="0">
              <a:solidFill>
                <a:schemeClr val="tx1"/>
              </a:solidFill>
            </a:endParaRPr>
          </a:p>
        </p:txBody>
      </p:sp>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smtClean="0">
                <a:solidFill>
                  <a:schemeClr val="tx1"/>
                </a:solidFill>
                <a:latin typeface="Bookman Old Style" pitchFamily="18" charset="0"/>
              </a:rPr>
              <a:t>Management of Extravasation </a:t>
            </a:r>
            <a:endParaRPr lang="ar-SY" sz="3200" b="1" dirty="0" smtClean="0">
              <a:solidFill>
                <a:schemeClr val="tx1"/>
              </a:solidFill>
              <a:latin typeface="Bookman Old Style" pitchFamily="18" charset="0"/>
            </a:endParaRPr>
          </a:p>
        </p:txBody>
      </p:sp>
      <p:sp>
        <p:nvSpPr>
          <p:cNvPr id="3" name="عنصر نائب للمحتوى 2"/>
          <p:cNvSpPr>
            <a:spLocks noGrp="1"/>
          </p:cNvSpPr>
          <p:nvPr>
            <p:ph sz="half" idx="1"/>
          </p:nvPr>
        </p:nvSpPr>
        <p:spPr>
          <a:xfrm>
            <a:off x="457200" y="1600200"/>
            <a:ext cx="4038600" cy="4972072"/>
          </a:xfrm>
        </p:spPr>
        <p:txBody>
          <a:bodyPr>
            <a:normAutofit fontScale="92500" lnSpcReduction="20000"/>
          </a:bodyPr>
          <a:lstStyle/>
          <a:p>
            <a:pPr algn="l">
              <a:buNone/>
            </a:pPr>
            <a:r>
              <a:rPr lang="en-US" sz="2400" b="1" dirty="0" smtClean="0">
                <a:solidFill>
                  <a:schemeClr val="accent6">
                    <a:lumMod val="50000"/>
                  </a:schemeClr>
                </a:solidFill>
                <a:latin typeface="Times New Roman" pitchFamily="18" charset="0"/>
                <a:cs typeface="Times New Roman" pitchFamily="18" charset="0"/>
              </a:rPr>
              <a:t>General Measures</a:t>
            </a:r>
          </a:p>
          <a:p>
            <a:pPr algn="l">
              <a:buNone/>
            </a:pPr>
            <a:endParaRPr lang="en-US" sz="2400" b="1" dirty="0" smtClean="0">
              <a:solidFill>
                <a:schemeClr val="accent6">
                  <a:lumMod val="50000"/>
                </a:schemeClr>
              </a:solidFill>
              <a:latin typeface="Times New Roman" pitchFamily="18" charset="0"/>
              <a:cs typeface="Times New Roman" pitchFamily="18" charset="0"/>
            </a:endParaRPr>
          </a:p>
          <a:p>
            <a:pPr algn="l">
              <a:buNone/>
            </a:pPr>
            <a:r>
              <a:rPr lang="en-US" sz="2000" b="1" dirty="0" smtClean="0">
                <a:solidFill>
                  <a:srgbClr val="002060"/>
                </a:solidFill>
                <a:latin typeface="Times New Roman" pitchFamily="18" charset="0"/>
                <a:cs typeface="Times New Roman" pitchFamily="18" charset="0"/>
              </a:rPr>
              <a:t>1- patient education</a:t>
            </a:r>
          </a:p>
          <a:p>
            <a:pPr algn="l">
              <a:buNone/>
            </a:pPr>
            <a:r>
              <a:rPr lang="en-US" sz="2000" b="1" dirty="0" smtClean="0">
                <a:solidFill>
                  <a:srgbClr val="002060"/>
                </a:solidFill>
                <a:latin typeface="Times New Roman" pitchFamily="18" charset="0"/>
                <a:cs typeface="Times New Roman" pitchFamily="18" charset="0"/>
              </a:rPr>
              <a:t>2- Informing the patient.</a:t>
            </a:r>
          </a:p>
          <a:p>
            <a:pPr algn="l">
              <a:buNone/>
            </a:pPr>
            <a:r>
              <a:rPr lang="en-US" sz="2000" b="1" dirty="0" smtClean="0">
                <a:solidFill>
                  <a:srgbClr val="002060"/>
                </a:solidFill>
                <a:latin typeface="Times New Roman" pitchFamily="18" charset="0"/>
                <a:cs typeface="Times New Roman" pitchFamily="18" charset="0"/>
              </a:rPr>
              <a:t>3-it is highly recommended that every department that administers chemotherapy has trained persons who know what to do in case of extravasation.</a:t>
            </a:r>
          </a:p>
          <a:p>
            <a:pPr algn="l">
              <a:buNone/>
            </a:pPr>
            <a:r>
              <a:rPr lang="en-US" sz="2000" b="1" dirty="0" smtClean="0">
                <a:solidFill>
                  <a:srgbClr val="002060"/>
                </a:solidFill>
                <a:latin typeface="Times New Roman" pitchFamily="18" charset="0"/>
                <a:cs typeface="Times New Roman" pitchFamily="18" charset="0"/>
              </a:rPr>
              <a:t>4- An extravasation kit containing instructions, materials and medication to handle any incidence should be always available. </a:t>
            </a:r>
          </a:p>
          <a:p>
            <a:pPr algn="l">
              <a:buNone/>
            </a:pPr>
            <a:r>
              <a:rPr lang="en-US" sz="2000" b="1" dirty="0" smtClean="0">
                <a:solidFill>
                  <a:srgbClr val="002060"/>
                </a:solidFill>
                <a:latin typeface="Times New Roman" pitchFamily="18" charset="0"/>
                <a:cs typeface="Times New Roman" pitchFamily="18" charset="0"/>
              </a:rPr>
              <a:t>5- An early multidisciplinary evaluation by nurses, medical oncologists and surgeons is recommended.</a:t>
            </a:r>
            <a:endParaRPr lang="ar-SY" sz="2000" b="1" dirty="0" smtClean="0">
              <a:solidFill>
                <a:srgbClr val="002060"/>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a:xfrm>
            <a:off x="4648200" y="1600200"/>
            <a:ext cx="4038600" cy="4829196"/>
          </a:xfrm>
        </p:spPr>
        <p:txBody>
          <a:bodyPr>
            <a:normAutofit fontScale="92500" lnSpcReduction="20000"/>
          </a:bodyPr>
          <a:lstStyle/>
          <a:p>
            <a:pPr algn="l">
              <a:buNone/>
            </a:pPr>
            <a:r>
              <a:rPr lang="en-US" sz="2400" b="1" dirty="0" smtClean="0">
                <a:solidFill>
                  <a:schemeClr val="accent6">
                    <a:lumMod val="50000"/>
                  </a:schemeClr>
                </a:solidFill>
                <a:latin typeface="Times New Roman" pitchFamily="18" charset="0"/>
                <a:cs typeface="Times New Roman" pitchFamily="18" charset="0"/>
              </a:rPr>
              <a:t>Specific Measures</a:t>
            </a:r>
          </a:p>
          <a:p>
            <a:pPr algn="l">
              <a:buNone/>
            </a:pPr>
            <a:endParaRPr lang="en-US" sz="2400" b="1" dirty="0" smtClean="0">
              <a:solidFill>
                <a:schemeClr val="accent6">
                  <a:lumMod val="50000"/>
                </a:schemeClr>
              </a:solidFill>
              <a:latin typeface="Times New Roman" pitchFamily="18" charset="0"/>
              <a:cs typeface="Times New Roman" pitchFamily="18" charset="0"/>
            </a:endParaRPr>
          </a:p>
          <a:p>
            <a:pPr algn="l">
              <a:buNone/>
            </a:pPr>
            <a:r>
              <a:rPr lang="en-US" sz="2100" b="1" dirty="0" smtClean="0">
                <a:solidFill>
                  <a:srgbClr val="002060"/>
                </a:solidFill>
                <a:latin typeface="Times New Roman" pitchFamily="18" charset="0"/>
                <a:cs typeface="Times New Roman" pitchFamily="18" charset="0"/>
              </a:rPr>
              <a:t>1-</a:t>
            </a:r>
            <a:r>
              <a:rPr lang="en-US" sz="2400" b="1" dirty="0" smtClean="0">
                <a:solidFill>
                  <a:schemeClr val="accent6">
                    <a:lumMod val="50000"/>
                  </a:schemeClr>
                </a:solidFill>
                <a:latin typeface="Times New Roman" pitchFamily="18" charset="0"/>
                <a:cs typeface="Times New Roman" pitchFamily="18" charset="0"/>
              </a:rPr>
              <a:t> </a:t>
            </a:r>
            <a:r>
              <a:rPr lang="en-US" sz="2100" b="1" dirty="0" smtClean="0">
                <a:solidFill>
                  <a:srgbClr val="002060"/>
                </a:solidFill>
                <a:latin typeface="Times New Roman" pitchFamily="18" charset="0"/>
                <a:cs typeface="Times New Roman" pitchFamily="18" charset="0"/>
              </a:rPr>
              <a:t>multiple subcutaneous injections</a:t>
            </a:r>
          </a:p>
          <a:p>
            <a:pPr algn="l">
              <a:buNone/>
            </a:pPr>
            <a:r>
              <a:rPr lang="en-US" sz="2100" b="1" dirty="0" smtClean="0">
                <a:solidFill>
                  <a:srgbClr val="002060"/>
                </a:solidFill>
                <a:latin typeface="Times New Roman" pitchFamily="18" charset="0"/>
                <a:cs typeface="Times New Roman" pitchFamily="18" charset="0"/>
              </a:rPr>
              <a:t>of hydrocortisone followed with topical betamethasone prevented tissue necrosis or sloughing necessitating surgical treatment.</a:t>
            </a:r>
          </a:p>
          <a:p>
            <a:pPr algn="l">
              <a:buNone/>
            </a:pPr>
            <a:endParaRPr lang="en-US" sz="2100" b="1" dirty="0" smtClean="0">
              <a:solidFill>
                <a:srgbClr val="002060"/>
              </a:solidFill>
              <a:latin typeface="Times New Roman" pitchFamily="18" charset="0"/>
              <a:cs typeface="Times New Roman" pitchFamily="18" charset="0"/>
            </a:endParaRPr>
          </a:p>
          <a:p>
            <a:pPr algn="l">
              <a:buNone/>
            </a:pPr>
            <a:r>
              <a:rPr lang="en-US" sz="2100" b="1" dirty="0" smtClean="0">
                <a:solidFill>
                  <a:srgbClr val="002060"/>
                </a:solidFill>
                <a:latin typeface="Times New Roman" pitchFamily="18" charset="0"/>
                <a:cs typeface="Times New Roman" pitchFamily="18" charset="0"/>
              </a:rPr>
              <a:t>2- Sodium thiosulphate </a:t>
            </a:r>
          </a:p>
          <a:p>
            <a:pPr algn="l">
              <a:buNone/>
            </a:pPr>
            <a:r>
              <a:rPr lang="en-US" sz="2100" b="1" dirty="0" smtClean="0">
                <a:solidFill>
                  <a:srgbClr val="002060"/>
                </a:solidFill>
                <a:latin typeface="Times New Roman" pitchFamily="18" charset="0"/>
                <a:cs typeface="Times New Roman" pitchFamily="18" charset="0"/>
              </a:rPr>
              <a:t>3- Dimethyl Sulphoxide ( DMSO )  </a:t>
            </a:r>
          </a:p>
          <a:p>
            <a:pPr algn="l">
              <a:buNone/>
            </a:pPr>
            <a:r>
              <a:rPr lang="en-US" sz="2100" b="1" dirty="0" smtClean="0">
                <a:solidFill>
                  <a:srgbClr val="002060"/>
                </a:solidFill>
                <a:latin typeface="Times New Roman" pitchFamily="18" charset="0"/>
                <a:cs typeface="Times New Roman" pitchFamily="18" charset="0"/>
              </a:rPr>
              <a:t>4- Dexazoxane ( In case of Anthracyclines )  </a:t>
            </a:r>
            <a:endParaRPr lang="ar-SY" sz="2100" b="1" dirty="0" smtClean="0">
              <a:solidFill>
                <a:srgbClr val="002060"/>
              </a:solidFill>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Extravasation.png"/>
          <p:cNvPicPr>
            <a:picLocks noChangeAspect="1"/>
          </p:cNvPicPr>
          <p:nvPr/>
        </p:nvPicPr>
        <p:blipFill>
          <a:blip r:embed="rId2"/>
          <a:stretch>
            <a:fillRect/>
          </a:stretch>
        </p:blipFill>
        <p:spPr>
          <a:xfrm>
            <a:off x="0" y="500042"/>
            <a:ext cx="8858279" cy="5929353"/>
          </a:xfrm>
          <a:prstGeom prst="rect">
            <a:avLst/>
          </a:prstGeom>
        </p:spPr>
      </p:pic>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Extravasation2.png"/>
          <p:cNvPicPr>
            <a:picLocks noChangeAspect="1"/>
          </p:cNvPicPr>
          <p:nvPr/>
        </p:nvPicPr>
        <p:blipFill>
          <a:blip r:embed="rId2"/>
          <a:stretch>
            <a:fillRect/>
          </a:stretch>
        </p:blipFill>
        <p:spPr>
          <a:xfrm>
            <a:off x="428596" y="357166"/>
            <a:ext cx="8286807" cy="6286544"/>
          </a:xfrm>
          <a:prstGeom prst="rect">
            <a:avLst/>
          </a:prstGeom>
        </p:spPr>
      </p:pic>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smtClean="0">
                <a:latin typeface="Baskerville Old Face" pitchFamily="18" charset="0"/>
              </a:rPr>
              <a:t>Extravasation Kit </a:t>
            </a:r>
            <a:endParaRPr lang="ar-SY" sz="4800" b="1" dirty="0" smtClean="0">
              <a:latin typeface="Baskerville Old Face" pitchFamily="18" charset="0"/>
            </a:endParaRPr>
          </a:p>
        </p:txBody>
      </p:sp>
      <p:pic>
        <p:nvPicPr>
          <p:cNvPr id="4" name="عنصر نائب للمحتوى 3" descr="Extravasation kit.png"/>
          <p:cNvPicPr>
            <a:picLocks noGrp="1" noChangeAspect="1"/>
          </p:cNvPicPr>
          <p:nvPr>
            <p:ph idx="1"/>
          </p:nvPr>
        </p:nvPicPr>
        <p:blipFill>
          <a:blip r:embed="rId2"/>
          <a:stretch>
            <a:fillRect/>
          </a:stretch>
        </p:blipFill>
        <p:spPr>
          <a:xfrm>
            <a:off x="1000100" y="1714488"/>
            <a:ext cx="7429552" cy="4857784"/>
          </a:xfrm>
        </p:spPr>
      </p:pic>
    </p:spTree>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p:spPr>
        <p:txBody>
          <a:bodyPr>
            <a:normAutofit/>
          </a:bodyPr>
          <a:lstStyle/>
          <a:p>
            <a:r>
              <a:rPr lang="en-US" sz="4800" b="1" dirty="0" smtClean="0">
                <a:solidFill>
                  <a:srgbClr val="C00000"/>
                </a:solidFill>
                <a:latin typeface="Baskerville Old Face" pitchFamily="18" charset="0"/>
              </a:rPr>
              <a:t>Contents of extravasation Kit </a:t>
            </a:r>
            <a:endParaRPr lang="ar-SY" sz="4800" b="1" dirty="0" smtClean="0">
              <a:solidFill>
                <a:srgbClr val="C00000"/>
              </a:solidFill>
              <a:latin typeface="Baskerville Old Face" pitchFamily="18" charset="0"/>
            </a:endParaRPr>
          </a:p>
        </p:txBody>
      </p:sp>
      <p:pic>
        <p:nvPicPr>
          <p:cNvPr id="4" name="عنصر نائب للمحتوى 3" descr="extravasation kit-checklist.png"/>
          <p:cNvPicPr>
            <a:picLocks noGrp="1" noChangeAspect="1"/>
          </p:cNvPicPr>
          <p:nvPr>
            <p:ph idx="1"/>
          </p:nvPr>
        </p:nvPicPr>
        <p:blipFill>
          <a:blip r:embed="rId2"/>
          <a:stretch>
            <a:fillRect/>
          </a:stretch>
        </p:blipFill>
        <p:spPr>
          <a:xfrm>
            <a:off x="285720" y="1357298"/>
            <a:ext cx="8572560" cy="5500702"/>
          </a:xfrm>
        </p:spPr>
      </p:pic>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l"/>
            <a:r>
              <a:rPr lang="en-US" sz="4000" b="1" dirty="0" smtClean="0">
                <a:solidFill>
                  <a:schemeClr val="tx1"/>
                </a:solidFill>
                <a:latin typeface="Bookman Old Style" pitchFamily="18" charset="0"/>
              </a:rPr>
              <a:t>Documentation</a:t>
            </a:r>
            <a:r>
              <a:rPr lang="en-US" dirty="0" smtClean="0"/>
              <a:t> </a:t>
            </a:r>
            <a:endParaRPr lang="ar-SY" dirty="0"/>
          </a:p>
        </p:txBody>
      </p:sp>
      <p:pic>
        <p:nvPicPr>
          <p:cNvPr id="4" name="عنصر نائب للمحتوى 3" descr="Untitledxxxx.png"/>
          <p:cNvPicPr>
            <a:picLocks noGrp="1" noChangeAspect="1"/>
          </p:cNvPicPr>
          <p:nvPr>
            <p:ph idx="1"/>
          </p:nvPr>
        </p:nvPicPr>
        <p:blipFill>
          <a:blip r:embed="rId2"/>
          <a:stretch>
            <a:fillRect/>
          </a:stretch>
        </p:blipFill>
        <p:spPr>
          <a:xfrm>
            <a:off x="500034" y="1857364"/>
            <a:ext cx="8001055" cy="4572032"/>
          </a:xfrm>
        </p:spPr>
      </p:pic>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ancer patient.png"/>
          <p:cNvPicPr>
            <a:picLocks noChangeAspect="1"/>
          </p:cNvPicPr>
          <p:nvPr/>
        </p:nvPicPr>
        <p:blipFill>
          <a:blip r:embed="rId2"/>
          <a:stretch>
            <a:fillRect/>
          </a:stretch>
        </p:blipFill>
        <p:spPr>
          <a:xfrm>
            <a:off x="500034" y="642918"/>
            <a:ext cx="8143932" cy="5715039"/>
          </a:xfrm>
          <a:prstGeom prst="rect">
            <a:avLst/>
          </a:prstGeom>
        </p:spPr>
      </p:pic>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aniel Robertson-Marysville-Ohio.jpg"/>
          <p:cNvPicPr>
            <a:picLocks noChangeAspect="1"/>
          </p:cNvPicPr>
          <p:nvPr/>
        </p:nvPicPr>
        <p:blipFill>
          <a:blip r:embed="rId2"/>
          <a:stretch>
            <a:fillRect/>
          </a:stretch>
        </p:blipFill>
        <p:spPr>
          <a:xfrm>
            <a:off x="357158" y="428604"/>
            <a:ext cx="8429684" cy="6072229"/>
          </a:xfrm>
          <a:prstGeom prst="rect">
            <a:avLst/>
          </a:prstGeom>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ar-SA" sz="4000" b="1" dirty="0" smtClean="0">
                <a:latin typeface="Baskerville Old Face" pitchFamily="18" charset="0"/>
              </a:rPr>
              <a:t/>
            </a:r>
            <a:br>
              <a:rPr lang="ar-SA" sz="4000" b="1" dirty="0" smtClean="0">
                <a:latin typeface="Baskerville Old Face" pitchFamily="18" charset="0"/>
              </a:rPr>
            </a:br>
            <a:r>
              <a:rPr lang="en-US" sz="4000" b="1" dirty="0" smtClean="0">
                <a:latin typeface="Baskerville Old Face" pitchFamily="18" charset="0"/>
              </a:rPr>
              <a:t>Guidelines</a:t>
            </a:r>
            <a:br>
              <a:rPr lang="en-US" sz="4000" b="1" dirty="0" smtClean="0">
                <a:latin typeface="Baskerville Old Face" pitchFamily="18" charset="0"/>
              </a:rPr>
            </a:br>
            <a:r>
              <a:rPr lang="en-US" sz="4000" b="1" dirty="0" smtClean="0">
                <a:latin typeface="Baskerville Old Face" pitchFamily="18" charset="0"/>
              </a:rPr>
              <a:t>----------------------------------------------------------------------</a:t>
            </a:r>
            <a:r>
              <a:rPr lang="en-US" dirty="0" smtClean="0"/>
              <a:t> </a:t>
            </a:r>
            <a:endParaRPr lang="ar-SY" dirty="0"/>
          </a:p>
        </p:txBody>
      </p:sp>
      <p:sp>
        <p:nvSpPr>
          <p:cNvPr id="3" name="عنصر نائب للمحتوى 2"/>
          <p:cNvSpPr>
            <a:spLocks noGrp="1"/>
          </p:cNvSpPr>
          <p:nvPr>
            <p:ph idx="1"/>
          </p:nvPr>
        </p:nvSpPr>
        <p:spPr>
          <a:xfrm>
            <a:off x="457200" y="2071678"/>
            <a:ext cx="8229600" cy="4286280"/>
          </a:xfrm>
        </p:spPr>
        <p:txBody>
          <a:bodyPr>
            <a:normAutofit lnSpcReduction="10000"/>
          </a:bodyPr>
          <a:lstStyle/>
          <a:p>
            <a:pPr algn="l">
              <a:buNone/>
            </a:pPr>
            <a:r>
              <a:rPr lang="en-US" dirty="0" smtClean="0"/>
              <a:t> </a:t>
            </a:r>
            <a:r>
              <a:rPr lang="en-US" sz="2800" dirty="0">
                <a:solidFill>
                  <a:srgbClr val="002060"/>
                </a:solidFill>
                <a:latin typeface="Batang" pitchFamily="18" charset="-127"/>
                <a:ea typeface="Batang" pitchFamily="18" charset="-127"/>
              </a:rPr>
              <a:t>Chemotherapy should only be administered in designated areas for administration of chemotherapeutic agents :</a:t>
            </a:r>
            <a:br>
              <a:rPr lang="en-US" sz="2800" dirty="0">
                <a:solidFill>
                  <a:srgbClr val="002060"/>
                </a:solidFill>
                <a:latin typeface="Batang" pitchFamily="18" charset="-127"/>
                <a:ea typeface="Batang" pitchFamily="18" charset="-127"/>
              </a:rPr>
            </a:br>
            <a:r>
              <a:rPr lang="en-US" sz="2800" dirty="0">
                <a:solidFill>
                  <a:srgbClr val="002060"/>
                </a:solidFill>
                <a:latin typeface="Batang" pitchFamily="18" charset="-127"/>
                <a:ea typeface="Batang" pitchFamily="18" charset="-127"/>
              </a:rPr>
              <a:t/>
            </a:r>
            <a:br>
              <a:rPr lang="en-US" sz="2800" dirty="0">
                <a:solidFill>
                  <a:srgbClr val="002060"/>
                </a:solidFill>
                <a:latin typeface="Batang" pitchFamily="18" charset="-127"/>
                <a:ea typeface="Batang" pitchFamily="18" charset="-127"/>
              </a:rPr>
            </a:br>
            <a:r>
              <a:rPr lang="en-US" sz="2800" dirty="0">
                <a:solidFill>
                  <a:srgbClr val="002060"/>
                </a:solidFill>
                <a:latin typeface="Batang" pitchFamily="18" charset="-127"/>
                <a:ea typeface="Batang" pitchFamily="18" charset="-127"/>
              </a:rPr>
              <a:t>a) Named area </a:t>
            </a:r>
            <a:br>
              <a:rPr lang="en-US" sz="2800" dirty="0">
                <a:solidFill>
                  <a:srgbClr val="002060"/>
                </a:solidFill>
                <a:latin typeface="Batang" pitchFamily="18" charset="-127"/>
                <a:ea typeface="Batang" pitchFamily="18" charset="-127"/>
              </a:rPr>
            </a:br>
            <a:r>
              <a:rPr lang="en-US" sz="2800" dirty="0">
                <a:solidFill>
                  <a:srgbClr val="002060"/>
                </a:solidFill>
                <a:latin typeface="Batang" pitchFamily="18" charset="-127"/>
                <a:ea typeface="Batang" pitchFamily="18" charset="-127"/>
              </a:rPr>
              <a:t>b) during normal working hours ( as far as possible) </a:t>
            </a:r>
            <a:br>
              <a:rPr lang="en-US" sz="2800" dirty="0">
                <a:solidFill>
                  <a:srgbClr val="002060"/>
                </a:solidFill>
                <a:latin typeface="Batang" pitchFamily="18" charset="-127"/>
                <a:ea typeface="Batang" pitchFamily="18" charset="-127"/>
              </a:rPr>
            </a:br>
            <a:r>
              <a:rPr lang="en-US" sz="2800" dirty="0">
                <a:solidFill>
                  <a:srgbClr val="002060"/>
                </a:solidFill>
                <a:latin typeface="Batang" pitchFamily="18" charset="-127"/>
                <a:ea typeface="Batang" pitchFamily="18" charset="-127"/>
              </a:rPr>
              <a:t>c) defined area for temporary storage of chemotherapeutic agents</a:t>
            </a:r>
            <a:r>
              <a:rPr lang="en-US" sz="3500" dirty="0">
                <a:solidFill>
                  <a:srgbClr val="4E8145"/>
                </a:solidFill>
                <a:latin typeface="Batang" pitchFamily="18" charset="-127"/>
                <a:ea typeface="Batang" pitchFamily="18" charset="-127"/>
              </a:rPr>
              <a:t> </a:t>
            </a:r>
          </a:p>
          <a:p>
            <a:pPr algn="l">
              <a:buNone/>
            </a:pPr>
            <a:r>
              <a:rPr lang="en-US" dirty="0" smtClean="0"/>
              <a:t> </a:t>
            </a:r>
            <a:endParaRPr lang="ar-SY" dirty="0"/>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Untitledbgg.png"/>
          <p:cNvPicPr>
            <a:picLocks noChangeAspect="1"/>
          </p:cNvPicPr>
          <p:nvPr/>
        </p:nvPicPr>
        <p:blipFill>
          <a:blip r:embed="rId2"/>
          <a:stretch>
            <a:fillRect/>
          </a:stretch>
        </p:blipFill>
        <p:spPr>
          <a:xfrm>
            <a:off x="500034" y="500042"/>
            <a:ext cx="8072494" cy="6143668"/>
          </a:xfrm>
          <a:prstGeom prst="rect">
            <a:avLst/>
          </a:prstGeom>
        </p:spPr>
      </p:pic>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ar-SA" b="1" dirty="0" smtClean="0">
                <a:latin typeface="Baskerville Old Face" pitchFamily="18" charset="0"/>
              </a:rPr>
              <a:t/>
            </a:r>
            <a:br>
              <a:rPr lang="ar-SA" b="1" dirty="0" smtClean="0">
                <a:latin typeface="Baskerville Old Face" pitchFamily="18" charset="0"/>
              </a:rPr>
            </a:br>
            <a:r>
              <a:rPr lang="en-US" b="1" dirty="0" smtClean="0">
                <a:latin typeface="Baskerville Old Face" pitchFamily="18" charset="0"/>
              </a:rPr>
              <a:t>Guidelines</a:t>
            </a:r>
            <a:br>
              <a:rPr lang="en-US" b="1" dirty="0" smtClean="0">
                <a:latin typeface="Baskerville Old Face" pitchFamily="18" charset="0"/>
              </a:rPr>
            </a:br>
            <a:r>
              <a:rPr lang="en-US" b="1" dirty="0" smtClean="0">
                <a:latin typeface="Baskerville Old Face" pitchFamily="18" charset="0"/>
              </a:rPr>
              <a:t>--------------------------------------------------------------</a:t>
            </a:r>
            <a:r>
              <a:rPr lang="en-US" dirty="0" smtClean="0"/>
              <a:t> </a:t>
            </a:r>
            <a:endParaRPr lang="ar-SY" dirty="0"/>
          </a:p>
        </p:txBody>
      </p:sp>
      <p:sp>
        <p:nvSpPr>
          <p:cNvPr id="3" name="عنصر نائب للمحتوى 2"/>
          <p:cNvSpPr>
            <a:spLocks noGrp="1"/>
          </p:cNvSpPr>
          <p:nvPr>
            <p:ph idx="1"/>
          </p:nvPr>
        </p:nvSpPr>
        <p:spPr>
          <a:xfrm>
            <a:off x="457200" y="1643050"/>
            <a:ext cx="8229600" cy="4929222"/>
          </a:xfrm>
        </p:spPr>
        <p:txBody>
          <a:bodyPr>
            <a:normAutofit lnSpcReduction="10000"/>
          </a:bodyPr>
          <a:lstStyle/>
          <a:p>
            <a:pPr algn="l">
              <a:buNone/>
            </a:pPr>
            <a:r>
              <a:rPr lang="en-US" sz="2800" dirty="0">
                <a:solidFill>
                  <a:srgbClr val="002060"/>
                </a:solidFill>
                <a:latin typeface="Batang" pitchFamily="18" charset="-127"/>
                <a:ea typeface="Batang" pitchFamily="18" charset="-127"/>
              </a:rPr>
              <a:t>All areas in which chemotherapy drugs are administered must have the following </a:t>
            </a:r>
            <a:r>
              <a:rPr lang="ar-SA" sz="2800" dirty="0" smtClean="0">
                <a:solidFill>
                  <a:srgbClr val="002060"/>
                </a:solidFill>
                <a:latin typeface="Batang" pitchFamily="18" charset="-127"/>
                <a:ea typeface="Batang" pitchFamily="18" charset="-127"/>
              </a:rPr>
              <a:t/>
            </a:r>
            <a:br>
              <a:rPr lang="ar-SA" sz="2800" dirty="0" smtClean="0">
                <a:solidFill>
                  <a:srgbClr val="002060"/>
                </a:solidFill>
                <a:latin typeface="Batang" pitchFamily="18" charset="-127"/>
                <a:ea typeface="Batang" pitchFamily="18" charset="-127"/>
              </a:rPr>
            </a:br>
            <a:r>
              <a:rPr lang="en-US" sz="2800" dirty="0" smtClean="0">
                <a:solidFill>
                  <a:srgbClr val="002060"/>
                </a:solidFill>
                <a:latin typeface="Batang" pitchFamily="18" charset="-127"/>
                <a:ea typeface="Batang" pitchFamily="18" charset="-127"/>
              </a:rPr>
              <a:t>equipment:</a:t>
            </a:r>
            <a:br>
              <a:rPr lang="en-US" sz="2800" dirty="0" smtClean="0">
                <a:solidFill>
                  <a:srgbClr val="002060"/>
                </a:solidFill>
                <a:latin typeface="Batang" pitchFamily="18" charset="-127"/>
                <a:ea typeface="Batang" pitchFamily="18" charset="-127"/>
              </a:rPr>
            </a:br>
            <a:r>
              <a:rPr lang="en-US" sz="2800" dirty="0" smtClean="0">
                <a:solidFill>
                  <a:srgbClr val="002060"/>
                </a:solidFill>
                <a:latin typeface="Batang" pitchFamily="18" charset="-127"/>
                <a:ea typeface="Batang" pitchFamily="18" charset="-127"/>
              </a:rPr>
              <a:t> </a:t>
            </a:r>
            <a:endParaRPr lang="en-US" sz="2800" dirty="0">
              <a:solidFill>
                <a:srgbClr val="002060"/>
              </a:solidFill>
              <a:latin typeface="Batang" pitchFamily="18" charset="-127"/>
              <a:ea typeface="Batang" pitchFamily="18" charset="-127"/>
            </a:endParaRPr>
          </a:p>
          <a:p>
            <a:pPr algn="l">
              <a:buNone/>
            </a:pPr>
            <a:r>
              <a:rPr lang="en-US" sz="2800" dirty="0" smtClean="0">
                <a:solidFill>
                  <a:srgbClr val="002060"/>
                </a:solidFill>
                <a:latin typeface="Batang" pitchFamily="18" charset="-127"/>
                <a:ea typeface="Batang" pitchFamily="18" charset="-127"/>
              </a:rPr>
              <a:t>1- Emergency bell and telephone</a:t>
            </a:r>
          </a:p>
          <a:p>
            <a:pPr algn="l">
              <a:buNone/>
            </a:pPr>
            <a:r>
              <a:rPr lang="en-US" sz="2800" dirty="0" smtClean="0">
                <a:solidFill>
                  <a:srgbClr val="002060"/>
                </a:solidFill>
                <a:latin typeface="Batang" pitchFamily="18" charset="-127"/>
                <a:ea typeface="Batang" pitchFamily="18" charset="-127"/>
              </a:rPr>
              <a:t>2- Resuscitation equipment</a:t>
            </a:r>
          </a:p>
          <a:p>
            <a:pPr algn="l">
              <a:buNone/>
            </a:pPr>
            <a:r>
              <a:rPr lang="en-US" sz="2800" dirty="0" smtClean="0">
                <a:solidFill>
                  <a:srgbClr val="002060"/>
                </a:solidFill>
                <a:latin typeface="Batang" pitchFamily="18" charset="-127"/>
                <a:ea typeface="Batang" pitchFamily="18" charset="-127"/>
              </a:rPr>
              <a:t>3- Drugs for the management of emergencies ( Cardiac arrest and anaphylaxis ) </a:t>
            </a:r>
          </a:p>
          <a:p>
            <a:pPr algn="l">
              <a:buNone/>
            </a:pPr>
            <a:r>
              <a:rPr lang="en-US" sz="2800" dirty="0" smtClean="0">
                <a:solidFill>
                  <a:srgbClr val="002060"/>
                </a:solidFill>
                <a:latin typeface="Batang" pitchFamily="18" charset="-127"/>
                <a:ea typeface="Batang" pitchFamily="18" charset="-127"/>
              </a:rPr>
              <a:t>4- Extravasation kit</a:t>
            </a:r>
          </a:p>
          <a:p>
            <a:pPr algn="l">
              <a:buNone/>
            </a:pPr>
            <a:r>
              <a:rPr lang="en-US" sz="2800" dirty="0" smtClean="0">
                <a:solidFill>
                  <a:srgbClr val="002060"/>
                </a:solidFill>
                <a:latin typeface="Batang" pitchFamily="18" charset="-127"/>
                <a:ea typeface="Batang" pitchFamily="18" charset="-127"/>
              </a:rPr>
              <a:t>5- Copies of relevant policies and procedures  </a:t>
            </a:r>
            <a:endParaRPr lang="ar-SY"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b="1" dirty="0" smtClean="0">
                <a:latin typeface="Baskerville Old Face" pitchFamily="18" charset="0"/>
              </a:rPr>
              <a:t>Resuscitation Equipment </a:t>
            </a:r>
            <a:endParaRPr lang="ar-SY" sz="4800" b="1" dirty="0" smtClean="0">
              <a:latin typeface="Baskerville Old Face" pitchFamily="18" charset="0"/>
            </a:endParaRPr>
          </a:p>
        </p:txBody>
      </p:sp>
      <p:pic>
        <p:nvPicPr>
          <p:cNvPr id="4" name="عنصر نائب للمحتوى 3" descr="OXK-T.jpg"/>
          <p:cNvPicPr>
            <a:picLocks noGrp="1" noChangeAspect="1"/>
          </p:cNvPicPr>
          <p:nvPr>
            <p:ph idx="1"/>
          </p:nvPr>
        </p:nvPicPr>
        <p:blipFill>
          <a:blip r:embed="rId2"/>
          <a:stretch>
            <a:fillRect/>
          </a:stretch>
        </p:blipFill>
        <p:spPr>
          <a:xfrm>
            <a:off x="928662" y="1600200"/>
            <a:ext cx="7715303" cy="5043510"/>
          </a:xfrm>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357166"/>
            <a:ext cx="8229600" cy="1500198"/>
          </a:xfrm>
        </p:spPr>
        <p:txBody>
          <a:bodyPr>
            <a:noAutofit/>
          </a:bodyPr>
          <a:lstStyle/>
          <a:p>
            <a:pPr algn="l"/>
            <a:r>
              <a:rPr lang="en-US" sz="2800" b="1" dirty="0">
                <a:latin typeface="Baskerville Old Face" pitchFamily="18" charset="0"/>
              </a:rPr>
              <a:t>Exceptional Circumstances in which chemotherapy may </a:t>
            </a:r>
            <a:r>
              <a:rPr lang="ar-SY" sz="2800" b="1" dirty="0" smtClean="0">
                <a:latin typeface="Baskerville Old Face" pitchFamily="18" charset="0"/>
              </a:rPr>
              <a:t/>
            </a:r>
            <a:br>
              <a:rPr lang="ar-SY" sz="2800" b="1" dirty="0" smtClean="0">
                <a:latin typeface="Baskerville Old Face" pitchFamily="18" charset="0"/>
              </a:rPr>
            </a:br>
            <a:r>
              <a:rPr lang="en-US" sz="2800" b="1" dirty="0" smtClean="0">
                <a:latin typeface="Baskerville Old Face" pitchFamily="18" charset="0"/>
              </a:rPr>
              <a:t>be </a:t>
            </a:r>
            <a:r>
              <a:rPr lang="en-US" sz="2800" b="1" dirty="0">
                <a:latin typeface="Baskerville Old Face" pitchFamily="18" charset="0"/>
              </a:rPr>
              <a:t>administered in non-designated areas</a:t>
            </a:r>
            <a:r>
              <a:rPr lang="en-US" sz="2800" b="1" dirty="0" smtClean="0">
                <a:latin typeface="Baskerville Old Face" pitchFamily="18" charset="0"/>
              </a:rPr>
              <a:t>:</a:t>
            </a:r>
            <a:br>
              <a:rPr lang="en-US" sz="2800" b="1" dirty="0" smtClean="0">
                <a:latin typeface="Baskerville Old Face" pitchFamily="18" charset="0"/>
              </a:rPr>
            </a:br>
            <a:r>
              <a:rPr lang="en-US" sz="2800" b="1" dirty="0" smtClean="0">
                <a:latin typeface="Baskerville Old Face" pitchFamily="18" charset="0"/>
              </a:rPr>
              <a:t>-----------------------------------------------------------------------------------------</a:t>
            </a:r>
            <a:endParaRPr lang="ar-SY" sz="2800" b="1" dirty="0">
              <a:latin typeface="Baskerville Old Face" pitchFamily="18" charset="0"/>
            </a:endParaRPr>
          </a:p>
        </p:txBody>
      </p:sp>
      <p:sp>
        <p:nvSpPr>
          <p:cNvPr id="3" name="عنصر نائب للمحتوى 2"/>
          <p:cNvSpPr>
            <a:spLocks noGrp="1"/>
          </p:cNvSpPr>
          <p:nvPr>
            <p:ph idx="1"/>
          </p:nvPr>
        </p:nvSpPr>
        <p:spPr>
          <a:xfrm>
            <a:off x="457200" y="2000240"/>
            <a:ext cx="8229600" cy="4125923"/>
          </a:xfrm>
        </p:spPr>
        <p:txBody>
          <a:bodyPr>
            <a:noAutofit/>
          </a:bodyPr>
          <a:lstStyle/>
          <a:p>
            <a:pPr algn="l">
              <a:buNone/>
            </a:pPr>
            <a:r>
              <a:rPr lang="en-US" sz="2800" dirty="0">
                <a:solidFill>
                  <a:srgbClr val="002060"/>
                </a:solidFill>
                <a:latin typeface="Batang" pitchFamily="18" charset="-127"/>
                <a:ea typeface="Batang" pitchFamily="18" charset="-127"/>
              </a:rPr>
              <a:t>1- Where emergency chemotherapy is required ( ICU where it would be unsafe to move the patient to the designated area ) </a:t>
            </a:r>
          </a:p>
          <a:p>
            <a:pPr algn="l">
              <a:buNone/>
            </a:pPr>
            <a:endParaRPr lang="en-US" sz="2800" dirty="0">
              <a:solidFill>
                <a:srgbClr val="002060"/>
              </a:solidFill>
              <a:latin typeface="Batang" pitchFamily="18" charset="-127"/>
              <a:ea typeface="Batang" pitchFamily="18" charset="-127"/>
            </a:endParaRPr>
          </a:p>
          <a:p>
            <a:pPr algn="l">
              <a:buNone/>
            </a:pPr>
            <a:r>
              <a:rPr lang="en-US" sz="2800" dirty="0">
                <a:solidFill>
                  <a:srgbClr val="002060"/>
                </a:solidFill>
                <a:latin typeface="Batang" pitchFamily="18" charset="-127"/>
                <a:ea typeface="Batang" pitchFamily="18" charset="-127"/>
              </a:rPr>
              <a:t>2- Patients with a performance status of 3 or above </a:t>
            </a:r>
          </a:p>
          <a:p>
            <a:pPr algn="l">
              <a:buNone/>
            </a:pPr>
            <a:endParaRPr lang="en-US" sz="2800" dirty="0">
              <a:solidFill>
                <a:srgbClr val="002060"/>
              </a:solidFill>
              <a:latin typeface="Batang" pitchFamily="18" charset="-127"/>
              <a:ea typeface="Batang" pitchFamily="18" charset="-127"/>
            </a:endParaRPr>
          </a:p>
          <a:p>
            <a:pPr algn="l">
              <a:buNone/>
            </a:pPr>
            <a:r>
              <a:rPr lang="en-US" sz="2800" dirty="0">
                <a:solidFill>
                  <a:srgbClr val="002060"/>
                </a:solidFill>
                <a:latin typeface="Batang" pitchFamily="18" charset="-127"/>
                <a:ea typeface="Batang" pitchFamily="18" charset="-127"/>
              </a:rPr>
              <a:t>3- When a patient is on another ward and requires chemotherapy </a:t>
            </a:r>
            <a:endParaRPr lang="ar-SY" sz="2800" dirty="0">
              <a:solidFill>
                <a:srgbClr val="002060"/>
              </a:solidFill>
              <a:latin typeface="Batang" pitchFamily="18" charset="-127"/>
              <a:ea typeface="Batang" pitchFamily="18" charset="-127"/>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600" b="1" dirty="0" smtClean="0">
                <a:latin typeface="Baskerville Old Face" pitchFamily="18" charset="0"/>
              </a:rPr>
              <a:t>When a patient is on another ward :</a:t>
            </a:r>
            <a:endParaRPr lang="ar-SY" sz="3600" b="1" dirty="0">
              <a:latin typeface="Baskerville Old Face" pitchFamily="18" charset="0"/>
            </a:endParaRPr>
          </a:p>
        </p:txBody>
      </p:sp>
      <p:sp>
        <p:nvSpPr>
          <p:cNvPr id="3" name="عنصر نائب للمحتوى 2"/>
          <p:cNvSpPr>
            <a:spLocks noGrp="1"/>
          </p:cNvSpPr>
          <p:nvPr>
            <p:ph idx="1"/>
          </p:nvPr>
        </p:nvSpPr>
        <p:spPr/>
        <p:txBody>
          <a:bodyPr>
            <a:normAutofit fontScale="85000" lnSpcReduction="20000"/>
          </a:bodyPr>
          <a:lstStyle/>
          <a:p>
            <a:pPr algn="l">
              <a:buNone/>
            </a:pPr>
            <a:r>
              <a:rPr lang="en-US" sz="2600" b="1" dirty="0" smtClean="0">
                <a:solidFill>
                  <a:srgbClr val="002060"/>
                </a:solidFill>
                <a:latin typeface="Batang" pitchFamily="18" charset="-127"/>
                <a:ea typeface="Batang" pitchFamily="18" charset="-127"/>
              </a:rPr>
              <a:t>-</a:t>
            </a:r>
            <a:r>
              <a:rPr lang="en-US" sz="2600" b="1" dirty="0" smtClean="0"/>
              <a:t> </a:t>
            </a:r>
            <a:r>
              <a:rPr lang="en-US" sz="2600" b="1" dirty="0" smtClean="0">
                <a:solidFill>
                  <a:srgbClr val="002060"/>
                </a:solidFill>
                <a:latin typeface="Batang" pitchFamily="18" charset="-127"/>
                <a:ea typeface="Batang" pitchFamily="18" charset="-127"/>
              </a:rPr>
              <a:t>Administration should only be performed by an experienced chemotherapy trained practitioner. </a:t>
            </a:r>
          </a:p>
          <a:p>
            <a:pPr algn="l">
              <a:buNone/>
            </a:pPr>
            <a:endParaRPr lang="en-US" sz="2600" b="1" dirty="0" smtClean="0">
              <a:solidFill>
                <a:srgbClr val="002060"/>
              </a:solidFill>
              <a:latin typeface="Batang" pitchFamily="18" charset="-127"/>
              <a:ea typeface="Batang" pitchFamily="18" charset="-127"/>
            </a:endParaRPr>
          </a:p>
          <a:p>
            <a:pPr algn="l">
              <a:buNone/>
            </a:pPr>
            <a:r>
              <a:rPr lang="en-US" sz="2600" b="1" dirty="0" smtClean="0">
                <a:solidFill>
                  <a:srgbClr val="002060"/>
                </a:solidFill>
                <a:latin typeface="Batang" pitchFamily="18" charset="-127"/>
                <a:ea typeface="Batang" pitchFamily="18" charset="-127"/>
              </a:rPr>
              <a:t>- The practitioner should carry with them to the area an extravasation kit and label indicating cytotoxic agents </a:t>
            </a:r>
          </a:p>
          <a:p>
            <a:pPr algn="l">
              <a:buNone/>
            </a:pPr>
            <a:r>
              <a:rPr lang="en-US" sz="2600" b="1" dirty="0" smtClean="0">
                <a:solidFill>
                  <a:srgbClr val="002060"/>
                </a:solidFill>
                <a:latin typeface="Batang" pitchFamily="18" charset="-127"/>
                <a:ea typeface="Batang" pitchFamily="18" charset="-127"/>
              </a:rPr>
              <a:t>- The nurse should stay with the patient throughout </a:t>
            </a:r>
            <a:endParaRPr lang="ar-SA" sz="2600" b="1" dirty="0" smtClean="0">
              <a:solidFill>
                <a:srgbClr val="002060"/>
              </a:solidFill>
              <a:latin typeface="Batang" pitchFamily="18" charset="-127"/>
              <a:ea typeface="Batang" pitchFamily="18" charset="-127"/>
            </a:endParaRPr>
          </a:p>
          <a:p>
            <a:pPr algn="l">
              <a:buNone/>
            </a:pPr>
            <a:r>
              <a:rPr lang="en-US" sz="2600" b="1" dirty="0" smtClean="0">
                <a:solidFill>
                  <a:srgbClr val="002060"/>
                </a:solidFill>
                <a:latin typeface="Batang" pitchFamily="18" charset="-127"/>
                <a:ea typeface="Batang" pitchFamily="18" charset="-127"/>
              </a:rPr>
              <a:t>the administration of the chemotherapy .</a:t>
            </a:r>
          </a:p>
          <a:p>
            <a:pPr algn="l">
              <a:buNone/>
            </a:pPr>
            <a:endParaRPr lang="en-US" sz="2600" b="1" dirty="0" smtClean="0">
              <a:solidFill>
                <a:srgbClr val="002060"/>
              </a:solidFill>
              <a:latin typeface="Batang" pitchFamily="18" charset="-127"/>
              <a:ea typeface="Batang" pitchFamily="18" charset="-127"/>
            </a:endParaRPr>
          </a:p>
          <a:p>
            <a:pPr algn="l">
              <a:buNone/>
            </a:pPr>
            <a:r>
              <a:rPr lang="en-US" sz="2600" b="1" dirty="0" smtClean="0">
                <a:solidFill>
                  <a:srgbClr val="002060"/>
                </a:solidFill>
                <a:latin typeface="Batang" pitchFamily="18" charset="-127"/>
                <a:ea typeface="Batang" pitchFamily="18" charset="-127"/>
              </a:rPr>
              <a:t>- The administration should be recorded in the patient’s hospital note.</a:t>
            </a:r>
          </a:p>
          <a:p>
            <a:pPr algn="l">
              <a:buNone/>
            </a:pPr>
            <a:endParaRPr lang="en-US" sz="2600" b="1" dirty="0" smtClean="0">
              <a:solidFill>
                <a:srgbClr val="002060"/>
              </a:solidFill>
              <a:latin typeface="Batang" pitchFamily="18" charset="-127"/>
              <a:ea typeface="Batang" pitchFamily="18" charset="-127"/>
            </a:endParaRPr>
          </a:p>
          <a:p>
            <a:pPr algn="l">
              <a:buNone/>
            </a:pPr>
            <a:r>
              <a:rPr lang="en-US" sz="2600" b="1" dirty="0" smtClean="0">
                <a:solidFill>
                  <a:srgbClr val="002060"/>
                </a:solidFill>
                <a:latin typeface="Batang" pitchFamily="18" charset="-127"/>
                <a:ea typeface="Batang" pitchFamily="18" charset="-127"/>
              </a:rPr>
              <a:t>- All the cytotoxic waste should be disposed of in a designated sharp contents.</a:t>
            </a:r>
          </a:p>
          <a:p>
            <a:pPr algn="l">
              <a:buNone/>
            </a:pPr>
            <a:r>
              <a:rPr lang="en-US" sz="2400" dirty="0" smtClean="0"/>
              <a:t> </a:t>
            </a:r>
            <a:endParaRPr lang="ar-SY" sz="2400"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357166"/>
            <a:ext cx="8786842" cy="1357322"/>
          </a:xfrm>
        </p:spPr>
        <p:txBody>
          <a:bodyPr>
            <a:noAutofit/>
          </a:bodyPr>
          <a:lstStyle/>
          <a:p>
            <a:pPr algn="l"/>
            <a:r>
              <a:rPr lang="en-US" sz="3600" dirty="0" smtClean="0">
                <a:solidFill>
                  <a:schemeClr val="bg1"/>
                </a:solidFill>
                <a:latin typeface="Times New Roman" pitchFamily="18" charset="0"/>
                <a:cs typeface="Times New Roman" pitchFamily="18" charset="0"/>
              </a:rPr>
              <a:t>The administration of chemotherapeutic agents should not commence or should </a:t>
            </a:r>
            <a:r>
              <a:rPr lang="en-US" sz="3600" u="sng" dirty="0" smtClean="0">
                <a:solidFill>
                  <a:schemeClr val="bg1"/>
                </a:solidFill>
                <a:latin typeface="Times New Roman" pitchFamily="18" charset="0"/>
                <a:cs typeface="Times New Roman" pitchFamily="18" charset="0"/>
              </a:rPr>
              <a:t>STOP</a:t>
            </a:r>
            <a:r>
              <a:rPr lang="en-US" sz="3600" dirty="0" smtClean="0">
                <a:solidFill>
                  <a:schemeClr val="bg1"/>
                </a:solidFill>
                <a:latin typeface="Times New Roman" pitchFamily="18" charset="0"/>
                <a:cs typeface="Times New Roman" pitchFamily="18" charset="0"/>
              </a:rPr>
              <a:t> if :</a:t>
            </a:r>
            <a:r>
              <a:rPr lang="en-US" sz="3600" dirty="0" smtClean="0">
                <a:solidFill>
                  <a:schemeClr val="bg1"/>
                </a:solidFill>
              </a:rPr>
              <a:t> </a:t>
            </a:r>
            <a:endParaRPr lang="ar-SY" sz="3600" dirty="0">
              <a:solidFill>
                <a:schemeClr val="bg1"/>
              </a:solidFill>
            </a:endParaRPr>
          </a:p>
        </p:txBody>
      </p:sp>
      <p:sp>
        <p:nvSpPr>
          <p:cNvPr id="3" name="عنصر نائب للمحتوى 2"/>
          <p:cNvSpPr>
            <a:spLocks noGrp="1"/>
          </p:cNvSpPr>
          <p:nvPr>
            <p:ph idx="1"/>
          </p:nvPr>
        </p:nvSpPr>
        <p:spPr>
          <a:xfrm>
            <a:off x="457200" y="2071678"/>
            <a:ext cx="8229600" cy="4500594"/>
          </a:xfrm>
        </p:spPr>
        <p:txBody>
          <a:bodyPr>
            <a:normAutofit fontScale="92500" lnSpcReduction="20000"/>
          </a:bodyPr>
          <a:lstStyle/>
          <a:p>
            <a:pPr algn="l">
              <a:buNone/>
            </a:pPr>
            <a:r>
              <a:rPr lang="en-US" dirty="0" smtClean="0">
                <a:solidFill>
                  <a:srgbClr val="FFFF00"/>
                </a:solidFill>
                <a:latin typeface="FrankRuehl" pitchFamily="34" charset="-79"/>
                <a:cs typeface="FrankRuehl" pitchFamily="34" charset="-79"/>
              </a:rPr>
              <a:t>1- The patient requests the treatment to stop.</a:t>
            </a:r>
          </a:p>
          <a:p>
            <a:pPr algn="l">
              <a:buNone/>
            </a:pPr>
            <a:r>
              <a:rPr lang="en-US" dirty="0" smtClean="0">
                <a:solidFill>
                  <a:srgbClr val="FFFF00"/>
                </a:solidFill>
                <a:latin typeface="FrankRuehl" pitchFamily="34" charset="-79"/>
                <a:cs typeface="FrankRuehl" pitchFamily="34" charset="-79"/>
              </a:rPr>
              <a:t>2- There is any doubt regarding the stability of the drug , route and method of administration or the prescription is unclear.</a:t>
            </a:r>
          </a:p>
          <a:p>
            <a:pPr algn="l">
              <a:buNone/>
            </a:pPr>
            <a:endParaRPr lang="en-US" dirty="0" smtClean="0">
              <a:solidFill>
                <a:srgbClr val="FFFF00"/>
              </a:solidFill>
              <a:latin typeface="FrankRuehl" pitchFamily="34" charset="-79"/>
              <a:cs typeface="FrankRuehl" pitchFamily="34" charset="-79"/>
            </a:endParaRPr>
          </a:p>
          <a:p>
            <a:pPr algn="l">
              <a:buNone/>
            </a:pPr>
            <a:r>
              <a:rPr lang="en-US" dirty="0" smtClean="0">
                <a:solidFill>
                  <a:srgbClr val="FFFF00"/>
                </a:solidFill>
                <a:latin typeface="FrankRuehl" pitchFamily="34" charset="-79"/>
                <a:cs typeface="FrankRuehl" pitchFamily="34" charset="-79"/>
              </a:rPr>
              <a:t>3- Unsafe environment.</a:t>
            </a:r>
          </a:p>
          <a:p>
            <a:pPr algn="l">
              <a:buNone/>
            </a:pPr>
            <a:r>
              <a:rPr lang="en-US" dirty="0" smtClean="0">
                <a:solidFill>
                  <a:srgbClr val="FFFF00"/>
                </a:solidFill>
                <a:latin typeface="FrankRuehl" pitchFamily="34" charset="-79"/>
                <a:cs typeface="FrankRuehl" pitchFamily="34" charset="-79"/>
              </a:rPr>
              <a:t>4- The patient demonstrates side effects or complications </a:t>
            </a:r>
          </a:p>
          <a:p>
            <a:pPr algn="l">
              <a:buNone/>
            </a:pPr>
            <a:r>
              <a:rPr lang="en-US" dirty="0" smtClean="0">
                <a:solidFill>
                  <a:srgbClr val="FFFF00"/>
                </a:solidFill>
                <a:latin typeface="FrankRuehl" pitchFamily="34" charset="-79"/>
                <a:cs typeface="FrankRuehl" pitchFamily="34" charset="-79"/>
              </a:rPr>
              <a:t>5- There is any doubt regarding the integrity of the venous access device being used .</a:t>
            </a:r>
            <a:r>
              <a:rPr lang="en-US" dirty="0" smtClean="0">
                <a:solidFill>
                  <a:srgbClr val="FFFF00"/>
                </a:solidFill>
              </a:rPr>
              <a:t>  </a:t>
            </a:r>
            <a:endParaRPr lang="ar-SY" dirty="0">
              <a:solidFill>
                <a:srgbClr val="FFFF00"/>
              </a:solidFill>
            </a:endParaRPr>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TotalTime>
  <Words>841</Words>
  <PresentationFormat>عرض على الشاشة (3:4)‏</PresentationFormat>
  <Paragraphs>133</Paragraphs>
  <Slides>40</Slides>
  <Notes>0</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سمة Office</vt:lpstr>
      <vt:lpstr>الشريحة 1</vt:lpstr>
      <vt:lpstr>Background ______________________________ </vt:lpstr>
      <vt:lpstr> Background ______________________________ </vt:lpstr>
      <vt:lpstr> Guidelines ---------------------------------------------------------------------- </vt:lpstr>
      <vt:lpstr> Guidelines -------------------------------------------------------------- </vt:lpstr>
      <vt:lpstr>Resuscitation Equipment </vt:lpstr>
      <vt:lpstr>Exceptional Circumstances in which chemotherapy may  be administered in non-designated areas: -----------------------------------------------------------------------------------------</vt:lpstr>
      <vt:lpstr>When a patient is on another ward :</vt:lpstr>
      <vt:lpstr>The administration of chemotherapeutic agents should not commence or should STOP if : </vt:lpstr>
      <vt:lpstr>The administering practitioner must ensure appropriate  venous access with regard to : ---------------------------------------------------------------------------------------- </vt:lpstr>
      <vt:lpstr>IV pumps </vt:lpstr>
      <vt:lpstr>Cytotoxic Sharp Bin </vt:lpstr>
      <vt:lpstr>Extravasation Kit </vt:lpstr>
      <vt:lpstr>Contents of extravasation Kit </vt:lpstr>
      <vt:lpstr>Management of chemotherapy extravasation ( ESMO guidelines ) </vt:lpstr>
      <vt:lpstr>Classification of Extravasated drugs </vt:lpstr>
      <vt:lpstr>الشريحة 17</vt:lpstr>
      <vt:lpstr>Incidence of Extravasation </vt:lpstr>
      <vt:lpstr>Risk Factors for Extravasation </vt:lpstr>
      <vt:lpstr>Risk Factors for Extravasation </vt:lpstr>
      <vt:lpstr> Patient-Related Factors  </vt:lpstr>
      <vt:lpstr> Cannulation and Infusion Procedure Related Factors   </vt:lpstr>
      <vt:lpstr>الشريحة 23</vt:lpstr>
      <vt:lpstr>الشريحة 24</vt:lpstr>
      <vt:lpstr>الشريحة 25</vt:lpstr>
      <vt:lpstr>الشريحة 26</vt:lpstr>
      <vt:lpstr>الشريحة 27</vt:lpstr>
      <vt:lpstr>Preventive Measures to minimize the risk of Extravasation </vt:lpstr>
      <vt:lpstr>Preventive Measures to minimize the risk of Extravasation </vt:lpstr>
      <vt:lpstr>Preventive Measures to minimize the risk of Extravasation </vt:lpstr>
      <vt:lpstr>Diagnosis of Extravasation </vt:lpstr>
      <vt:lpstr>Management of Extravasation </vt:lpstr>
      <vt:lpstr>الشريحة 33</vt:lpstr>
      <vt:lpstr>الشريحة 34</vt:lpstr>
      <vt:lpstr>Extravasation Kit </vt:lpstr>
      <vt:lpstr>Contents of extravasation Kit </vt:lpstr>
      <vt:lpstr>Documentation </vt:lpstr>
      <vt:lpstr>الشريحة 38</vt:lpstr>
      <vt:lpstr>الشريحة 39</vt:lpstr>
      <vt:lpstr>الشريحة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______________________________ </dc:title>
  <dc:creator>fady -g c</dc:creator>
  <cp:lastModifiedBy>fady -g c</cp:lastModifiedBy>
  <cp:revision>55</cp:revision>
  <dcterms:created xsi:type="dcterms:W3CDTF">2016-03-20T11:12:06Z</dcterms:created>
  <dcterms:modified xsi:type="dcterms:W3CDTF">2016-03-27T22:38:21Z</dcterms:modified>
</cp:coreProperties>
</file>