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87"/>
  </p:notesMasterIdLst>
  <p:sldIdLst>
    <p:sldId id="256" r:id="rId2"/>
    <p:sldId id="491" r:id="rId3"/>
    <p:sldId id="309" r:id="rId4"/>
    <p:sldId id="470" r:id="rId5"/>
    <p:sldId id="392" r:id="rId6"/>
    <p:sldId id="394" r:id="rId7"/>
    <p:sldId id="316" r:id="rId8"/>
    <p:sldId id="493" r:id="rId9"/>
    <p:sldId id="494" r:id="rId10"/>
    <p:sldId id="492" r:id="rId11"/>
    <p:sldId id="427" r:id="rId12"/>
    <p:sldId id="426" r:id="rId13"/>
    <p:sldId id="431" r:id="rId14"/>
    <p:sldId id="310" r:id="rId15"/>
    <p:sldId id="314" r:id="rId16"/>
    <p:sldId id="489" r:id="rId17"/>
    <p:sldId id="471" r:id="rId18"/>
    <p:sldId id="484" r:id="rId19"/>
    <p:sldId id="311" r:id="rId20"/>
    <p:sldId id="485" r:id="rId21"/>
    <p:sldId id="315" r:id="rId22"/>
    <p:sldId id="318" r:id="rId23"/>
    <p:sldId id="433" r:id="rId24"/>
    <p:sldId id="472" r:id="rId25"/>
    <p:sldId id="473" r:id="rId26"/>
    <p:sldId id="320" r:id="rId27"/>
    <p:sldId id="486" r:id="rId28"/>
    <p:sldId id="435" r:id="rId29"/>
    <p:sldId id="323" r:id="rId30"/>
    <p:sldId id="389" r:id="rId31"/>
    <p:sldId id="388" r:id="rId32"/>
    <p:sldId id="324" r:id="rId33"/>
    <p:sldId id="436" r:id="rId34"/>
    <p:sldId id="437" r:id="rId35"/>
    <p:sldId id="487" r:id="rId36"/>
    <p:sldId id="483" r:id="rId37"/>
    <p:sldId id="488" r:id="rId38"/>
    <p:sldId id="490" r:id="rId39"/>
    <p:sldId id="439" r:id="rId40"/>
    <p:sldId id="496" r:id="rId41"/>
    <p:sldId id="474" r:id="rId42"/>
    <p:sldId id="477" r:id="rId43"/>
    <p:sldId id="475" r:id="rId44"/>
    <p:sldId id="440" r:id="rId45"/>
    <p:sldId id="442" r:id="rId46"/>
    <p:sldId id="422" r:id="rId47"/>
    <p:sldId id="443" r:id="rId48"/>
    <p:sldId id="482" r:id="rId49"/>
    <p:sldId id="444" r:id="rId50"/>
    <p:sldId id="445" r:id="rId51"/>
    <p:sldId id="497" r:id="rId52"/>
    <p:sldId id="498" r:id="rId53"/>
    <p:sldId id="446" r:id="rId54"/>
    <p:sldId id="447" r:id="rId55"/>
    <p:sldId id="448" r:id="rId56"/>
    <p:sldId id="478" r:id="rId57"/>
    <p:sldId id="449" r:id="rId58"/>
    <p:sldId id="450" r:id="rId59"/>
    <p:sldId id="451" r:id="rId60"/>
    <p:sldId id="480" r:id="rId61"/>
    <p:sldId id="479" r:id="rId62"/>
    <p:sldId id="452" r:id="rId63"/>
    <p:sldId id="453" r:id="rId64"/>
    <p:sldId id="454" r:id="rId65"/>
    <p:sldId id="455" r:id="rId66"/>
    <p:sldId id="456" r:id="rId67"/>
    <p:sldId id="457" r:id="rId68"/>
    <p:sldId id="481" r:id="rId69"/>
    <p:sldId id="458" r:id="rId70"/>
    <p:sldId id="459" r:id="rId71"/>
    <p:sldId id="325" r:id="rId72"/>
    <p:sldId id="326" r:id="rId73"/>
    <p:sldId id="396" r:id="rId74"/>
    <p:sldId id="462" r:id="rId75"/>
    <p:sldId id="463" r:id="rId76"/>
    <p:sldId id="464" r:id="rId77"/>
    <p:sldId id="465" r:id="rId78"/>
    <p:sldId id="434" r:id="rId79"/>
    <p:sldId id="339" r:id="rId80"/>
    <p:sldId id="340" r:id="rId81"/>
    <p:sldId id="468" r:id="rId82"/>
    <p:sldId id="409" r:id="rId83"/>
    <p:sldId id="344" r:id="rId84"/>
    <p:sldId id="466" r:id="rId85"/>
    <p:sldId id="425" r:id="rId8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78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6BF71C8-6C78-453A-9D46-68DBCB51DAC9}" type="datetimeFigureOut">
              <a:rPr lang="ar-SA" smtClean="0"/>
              <a:pPr/>
              <a:t>07/12/1438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D4EE322-2ED0-49C3-A716-0B1A72EFDC55}"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27</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29</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30</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32</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35</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38</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قبل الصعود درجة للأعلى يجب </a:t>
            </a:r>
            <a:r>
              <a:rPr lang="ar-SA" dirty="0" err="1" smtClean="0"/>
              <a:t>التاكد</a:t>
            </a:r>
            <a:r>
              <a:rPr lang="ar-SA" dirty="0" smtClean="0"/>
              <a:t> من</a:t>
            </a:r>
            <a:r>
              <a:rPr lang="ar-SA" baseline="0" dirty="0" smtClean="0"/>
              <a:t> مطاوعة المريض وانه يأخذ فعلا الدواء كما هو موصوف ،ومن صحة  استخدامه للحجرة الاستنشاقية ،ومن عدم وجود تدخين </a:t>
            </a:r>
            <a:r>
              <a:rPr lang="ar-SA" baseline="0" dirty="0" err="1" smtClean="0"/>
              <a:t>او</a:t>
            </a:r>
            <a:r>
              <a:rPr lang="ar-SA" baseline="0" dirty="0" smtClean="0"/>
              <a:t> كثافة </a:t>
            </a:r>
            <a:r>
              <a:rPr lang="ar-SA" baseline="0" dirty="0" err="1" smtClean="0"/>
              <a:t>مؤرجات</a:t>
            </a:r>
            <a:r>
              <a:rPr lang="ar-SA" baseline="0" dirty="0" smtClean="0"/>
              <a:t> أو شدة </a:t>
            </a:r>
            <a:r>
              <a:rPr lang="ar-SA" baseline="0" dirty="0" err="1" smtClean="0"/>
              <a:t>او</a:t>
            </a:r>
            <a:r>
              <a:rPr lang="ar-SA" baseline="0" dirty="0" smtClean="0"/>
              <a:t> اضطرابات نفسية بالمنزل </a:t>
            </a:r>
            <a:endParaRPr lang="ar-SA" dirty="0"/>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41</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42</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LB" dirty="0"/>
          </a:p>
        </p:txBody>
      </p:sp>
      <p:sp>
        <p:nvSpPr>
          <p:cNvPr id="4" name="Slide Number Placeholder 3"/>
          <p:cNvSpPr>
            <a:spLocks noGrp="1"/>
          </p:cNvSpPr>
          <p:nvPr>
            <p:ph type="sldNum" sz="quarter" idx="10"/>
          </p:nvPr>
        </p:nvSpPr>
        <p:spPr/>
        <p:txBody>
          <a:bodyPr/>
          <a:lstStyle/>
          <a:p>
            <a:fld id="{BD4EE322-2ED0-49C3-A716-0B1A72EFDC55}" type="slidenum">
              <a:rPr lang="ar-SA" smtClean="0"/>
              <a:pPr/>
              <a:t>58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71</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3</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72</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79</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80</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83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7</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14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15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19</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21</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22</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BD4EE322-2ED0-49C3-A716-0B1A72EFDC55}" type="slidenum">
              <a:rPr lang="ar-SA" smtClean="0"/>
              <a:pPr/>
              <a:t>26</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fld id="{A07A2062-4548-4B6A-95AB-EED5DB411C67}" type="datetimeFigureOut">
              <a:rPr lang="ar-SA" smtClean="0"/>
              <a:pPr/>
              <a:t>07/12/1438</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fld id="{AAA1F65E-3CA6-40E0-A769-81E3B502DF12}"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07A2062-4548-4B6A-95AB-EED5DB411C67}" type="datetimeFigureOut">
              <a:rPr lang="ar-SA" smtClean="0"/>
              <a:pPr/>
              <a:t>07/12/1438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AA1F65E-3CA6-40E0-A769-81E3B502DF12}"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07A2062-4548-4B6A-95AB-EED5DB411C67}" type="datetimeFigureOut">
              <a:rPr lang="ar-SA" smtClean="0"/>
              <a:pPr/>
              <a:t>07/12/1438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AA1F65E-3CA6-40E0-A769-81E3B502DF12}"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A07A2062-4548-4B6A-95AB-EED5DB411C67}" type="datetimeFigureOut">
              <a:rPr lang="ar-SA" smtClean="0"/>
              <a:pPr/>
              <a:t>07/12/1438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AA1F65E-3CA6-40E0-A769-81E3B502DF12}" type="slidenum">
              <a:rPr lang="ar-SA" smtClean="0"/>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A07A2062-4548-4B6A-95AB-EED5DB411C67}" type="datetimeFigureOut">
              <a:rPr lang="ar-SA" smtClean="0"/>
              <a:pPr/>
              <a:t>07/12/1438</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AAA1F65E-3CA6-40E0-A769-81E3B502DF12}" type="slidenum">
              <a:rPr lang="ar-SA" smtClean="0"/>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A07A2062-4548-4B6A-95AB-EED5DB411C67}" type="datetimeFigureOut">
              <a:rPr lang="ar-SA" smtClean="0"/>
              <a:pPr/>
              <a:t>07/12/1438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AAA1F65E-3CA6-40E0-A769-81E3B502DF12}" type="slidenum">
              <a:rPr lang="ar-SA" smtClean="0"/>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A07A2062-4548-4B6A-95AB-EED5DB411C67}" type="datetimeFigureOut">
              <a:rPr lang="ar-SA" smtClean="0"/>
              <a:pPr/>
              <a:t>07/12/1438</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AAA1F65E-3CA6-40E0-A769-81E3B502DF12}"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fld id="{A07A2062-4548-4B6A-95AB-EED5DB411C67}" type="datetimeFigureOut">
              <a:rPr lang="ar-SA" smtClean="0"/>
              <a:pPr/>
              <a:t>07/12/1438</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AAA1F65E-3CA6-40E0-A769-81E3B502DF12}" type="slidenum">
              <a:rPr lang="ar-SA" smtClean="0"/>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A07A2062-4548-4B6A-95AB-EED5DB411C67}" type="datetimeFigureOut">
              <a:rPr lang="ar-SA" smtClean="0"/>
              <a:pPr/>
              <a:t>07/12/1438</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AAA1F65E-3CA6-40E0-A769-81E3B502DF12}"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fld id="{A07A2062-4548-4B6A-95AB-EED5DB411C67}" type="datetimeFigureOut">
              <a:rPr lang="ar-SA" smtClean="0"/>
              <a:pPr/>
              <a:t>07/12/1438</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AAA1F65E-3CA6-40E0-A769-81E3B502DF12}"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fld id="{A07A2062-4548-4B6A-95AB-EED5DB411C67}" type="datetimeFigureOut">
              <a:rPr lang="ar-SA" smtClean="0"/>
              <a:pPr/>
              <a:t>07/12/1438</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fld id="{AAA1F65E-3CA6-40E0-A769-81E3B502DF12}" type="slidenum">
              <a:rPr lang="ar-SA" smtClean="0"/>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07A2062-4548-4B6A-95AB-EED5DB411C67}" type="datetimeFigureOut">
              <a:rPr lang="ar-SA" smtClean="0"/>
              <a:pPr/>
              <a:t>07/12/1438</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AA1F65E-3CA6-40E0-A769-81E3B502DF1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tudentconsult.com/content/bookcontent.cfm?xrefID=T01600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sign.ac.uk/guideline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studentconsult.com/content/bookcontent.cfm?ID=HC016043"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36912"/>
            <a:ext cx="7772400" cy="94545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smtClean="0"/>
              <a:t>ASTHMA</a:t>
            </a:r>
            <a:endParaRPr lang="ar-SA" dirty="0"/>
          </a:p>
        </p:txBody>
      </p:sp>
      <p:sp>
        <p:nvSpPr>
          <p:cNvPr id="3" name="عنوان فرعي 2"/>
          <p:cNvSpPr>
            <a:spLocks noGrp="1"/>
          </p:cNvSpPr>
          <p:nvPr>
            <p:ph type="subTitle" idx="1"/>
          </p:nvPr>
        </p:nvSpPr>
        <p:spPr>
          <a:xfrm>
            <a:off x="0" y="3714752"/>
            <a:ext cx="7772400" cy="1199704"/>
          </a:xfrm>
        </p:spPr>
        <p:txBody>
          <a:bodyPr>
            <a:normAutofit lnSpcReduction="10000"/>
          </a:bodyPr>
          <a:lstStyle/>
          <a:p>
            <a:pPr algn="ctr"/>
            <a:r>
              <a:rPr lang="ar-SA" sz="3600" b="1" smtClean="0"/>
              <a:t>د.سميرة محمد</a:t>
            </a:r>
          </a:p>
          <a:p>
            <a:pPr algn="ctr"/>
            <a:r>
              <a:rPr lang="ar-SA" sz="3600" b="1" smtClean="0"/>
              <a:t>(2015)</a:t>
            </a:r>
            <a:endParaRPr lang="ar-SA"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ctr"/>
            <a:r>
              <a:rPr lang="ar-SY" dirty="0" err="1" smtClean="0"/>
              <a:t>اشيع</a:t>
            </a:r>
            <a:r>
              <a:rPr lang="ar-SY" dirty="0" smtClean="0"/>
              <a:t> </a:t>
            </a:r>
            <a:r>
              <a:rPr lang="ar-SY" dirty="0" err="1" smtClean="0"/>
              <a:t>المؤرجات</a:t>
            </a:r>
            <a:endParaRPr lang="ar-SA" dirty="0"/>
          </a:p>
        </p:txBody>
      </p:sp>
      <p:pic>
        <p:nvPicPr>
          <p:cNvPr id="4" name="عنصر نائب للمحتوى 3" descr="causes_alllerg.gif"/>
          <p:cNvPicPr>
            <a:picLocks noGrp="1"/>
          </p:cNvPicPr>
          <p:nvPr>
            <p:ph idx="1"/>
          </p:nvPr>
        </p:nvPicPr>
        <p:blipFill>
          <a:blip r:embed="rId2" cstate="print"/>
          <a:srcRect/>
          <a:stretch>
            <a:fillRect/>
          </a:stretch>
        </p:blipFill>
        <p:spPr bwMode="auto">
          <a:xfrm>
            <a:off x="1928794" y="1643050"/>
            <a:ext cx="5929353"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ar-SA" smtClean="0"/>
          </a:p>
        </p:txBody>
      </p:sp>
      <p:sp>
        <p:nvSpPr>
          <p:cNvPr id="14339" name="Rectangle 3"/>
          <p:cNvSpPr>
            <a:spLocks noGrp="1" noChangeArrowheads="1"/>
          </p:cNvSpPr>
          <p:nvPr>
            <p:ph type="body" idx="1"/>
          </p:nvPr>
        </p:nvSpPr>
        <p:spPr/>
        <p:txBody>
          <a:bodyPr/>
          <a:lstStyle/>
          <a:p>
            <a:pPr eaLnBrk="1" hangingPunct="1"/>
            <a:endParaRPr lang="ar-SA" smtClean="0"/>
          </a:p>
        </p:txBody>
      </p:sp>
      <p:pic>
        <p:nvPicPr>
          <p:cNvPr id="14340" name="Picture 4" descr="مايو 13, 2003 (8)"/>
          <p:cNvPicPr>
            <a:picLocks noChangeAspect="1" noChangeArrowheads="1"/>
          </p:cNvPicPr>
          <p:nvPr/>
        </p:nvPicPr>
        <p:blipFill>
          <a:blip r:embed="rId2" cstate="print"/>
          <a:srcRect/>
          <a:stretch>
            <a:fillRect/>
          </a:stretch>
        </p:blipFill>
        <p:spPr bwMode="auto">
          <a:xfrm>
            <a:off x="1979613" y="0"/>
            <a:ext cx="51704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ar-SA" smtClean="0"/>
          </a:p>
        </p:txBody>
      </p:sp>
      <p:sp>
        <p:nvSpPr>
          <p:cNvPr id="22531" name="Rectangle 3"/>
          <p:cNvSpPr>
            <a:spLocks noGrp="1" noChangeArrowheads="1"/>
          </p:cNvSpPr>
          <p:nvPr>
            <p:ph type="body" idx="1"/>
          </p:nvPr>
        </p:nvSpPr>
        <p:spPr/>
        <p:txBody>
          <a:bodyPr/>
          <a:lstStyle/>
          <a:p>
            <a:pPr eaLnBrk="1" hangingPunct="1"/>
            <a:endParaRPr lang="ar-SA" smtClean="0"/>
          </a:p>
        </p:txBody>
      </p:sp>
      <p:pic>
        <p:nvPicPr>
          <p:cNvPr id="22532" name="Picture 4" descr="مايو 13, 2003 (11)"/>
          <p:cNvPicPr>
            <a:picLocks noChangeAspect="1" noChangeArrowheads="1"/>
          </p:cNvPicPr>
          <p:nvPr/>
        </p:nvPicPr>
        <p:blipFill>
          <a:blip r:embed="rId2" cstate="print"/>
          <a:srcRect/>
          <a:stretch>
            <a:fillRect/>
          </a:stretch>
        </p:blipFill>
        <p:spPr bwMode="auto">
          <a:xfrm>
            <a:off x="2484438" y="0"/>
            <a:ext cx="4129087" cy="6324600"/>
          </a:xfrm>
          <a:prstGeom prst="rect">
            <a:avLst/>
          </a:prstGeom>
          <a:noFill/>
          <a:ln w="76200" cmpd="tri">
            <a:solidFill>
              <a:schemeClr val="folHlink"/>
            </a:solidFill>
            <a:miter lim="800000"/>
            <a:headEnd/>
            <a:tailEnd/>
          </a:ln>
        </p:spPr>
      </p:pic>
      <p:pic>
        <p:nvPicPr>
          <p:cNvPr id="5" name="Picture 4" descr="مايو 13, 2003 (11)"/>
          <p:cNvPicPr>
            <a:picLocks noChangeAspect="1" noChangeArrowheads="1"/>
          </p:cNvPicPr>
          <p:nvPr/>
        </p:nvPicPr>
        <p:blipFill>
          <a:blip r:embed="rId2" cstate="print"/>
          <a:srcRect/>
          <a:stretch>
            <a:fillRect/>
          </a:stretch>
        </p:blipFill>
        <p:spPr bwMode="auto">
          <a:xfrm>
            <a:off x="2428860" y="0"/>
            <a:ext cx="4129087" cy="6324600"/>
          </a:xfrm>
          <a:prstGeom prst="rect">
            <a:avLst/>
          </a:prstGeom>
          <a:noFill/>
          <a:ln w="76200" cmpd="tri">
            <a:solidFill>
              <a:schemeClr val="folHlink"/>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ar-SA" dirty="0" smtClean="0"/>
              <a:t>يترافق الربو عند الأطفال الصغار بتحديات خاصة حيث أن الوزيز يحدث عند </a:t>
            </a:r>
            <a:r>
              <a:rPr lang="ar-SA" dirty="0" err="1" smtClean="0"/>
              <a:t>اكثر</a:t>
            </a:r>
            <a:r>
              <a:rPr lang="ar-SA" dirty="0" smtClean="0"/>
              <a:t> من نصف  من الأطفال الصغار  مع </a:t>
            </a:r>
            <a:r>
              <a:rPr lang="ar-SA" dirty="0" err="1" smtClean="0"/>
              <a:t>الانتانات</a:t>
            </a:r>
            <a:r>
              <a:rPr lang="ar-SA" dirty="0" smtClean="0"/>
              <a:t> الفيروسية </a:t>
            </a:r>
            <a:r>
              <a:rPr lang="en-US" sz="2800" i="1" dirty="0" smtClean="0"/>
              <a:t>episodic viral wheeze </a:t>
            </a:r>
            <a:r>
              <a:rPr lang="ar-SA" dirty="0" smtClean="0"/>
              <a:t>ولحسن الحظ معظمهم غير مصابين بالربو مما يجعل تشخيص الربو صعباً،كما أنه لا يمكن اجراء اختبار وظائف الرئة في هذه الفئة العمرية والتي تساعد على تأكيد التشخيص.</a:t>
            </a:r>
          </a:p>
          <a:p>
            <a:r>
              <a:rPr lang="ar-SA" dirty="0" smtClean="0"/>
              <a:t>بنفس الوقت بما </a:t>
            </a:r>
            <a:r>
              <a:rPr lang="ar-SA" dirty="0" err="1" smtClean="0"/>
              <a:t>ان</a:t>
            </a:r>
            <a:r>
              <a:rPr lang="ar-SA" dirty="0" smtClean="0"/>
              <a:t> قسم كبير من </a:t>
            </a:r>
            <a:r>
              <a:rPr lang="ar-SA" dirty="0" err="1" smtClean="0"/>
              <a:t>الربويين</a:t>
            </a:r>
            <a:r>
              <a:rPr lang="ar-SA" dirty="0" smtClean="0"/>
              <a:t> تبدأ </a:t>
            </a:r>
            <a:r>
              <a:rPr lang="ar-SA" dirty="0" err="1" smtClean="0"/>
              <a:t>اعراضة</a:t>
            </a:r>
            <a:r>
              <a:rPr lang="ar-SA" dirty="0" smtClean="0"/>
              <a:t> في السنة الأولى من العمر </a:t>
            </a:r>
            <a:r>
              <a:rPr lang="ar-SA" dirty="0" err="1" smtClean="0"/>
              <a:t>واذا</a:t>
            </a:r>
            <a:r>
              <a:rPr lang="ar-SA" dirty="0" smtClean="0"/>
              <a:t> لم تشخص وتعالج تتدهور وظائف الرئة بسرعة وتستمر الأعراض بشدة لذا كان التشخيص ضروريا عند الأطفال تحت 5 سنوات من العمر  وبسبب كثرة أسباب </a:t>
            </a:r>
            <a:r>
              <a:rPr lang="ar-SA" dirty="0" err="1" smtClean="0"/>
              <a:t>الوزيز</a:t>
            </a:r>
            <a:r>
              <a:rPr lang="ar-SA" dirty="0" smtClean="0"/>
              <a:t> في الأعمار الصغيرة   يعتمد التشخيص بشكل رئيسي على المحاكمة </a:t>
            </a:r>
            <a:r>
              <a:rPr lang="ar-SA" dirty="0" err="1" smtClean="0"/>
              <a:t>السريرية</a:t>
            </a:r>
            <a:r>
              <a:rPr lang="ar-SA" dirty="0" smtClean="0"/>
              <a:t> للقصة </a:t>
            </a:r>
            <a:r>
              <a:rPr lang="ar-SA" dirty="0" err="1" smtClean="0"/>
              <a:t>و</a:t>
            </a:r>
            <a:r>
              <a:rPr lang="ar-SA" dirty="0" smtClean="0"/>
              <a:t> الفحص الفيزيائي</a:t>
            </a:r>
            <a:endParaRPr lang="en-US" dirty="0" smtClean="0"/>
          </a:p>
          <a:p>
            <a:pPr>
              <a:buNone/>
            </a:pPr>
            <a:endParaRPr lang="ar-LB" dirty="0"/>
          </a:p>
        </p:txBody>
      </p:sp>
      <p:sp>
        <p:nvSpPr>
          <p:cNvPr id="3" name="Title 2"/>
          <p:cNvSpPr>
            <a:spLocks noGrp="1"/>
          </p:cNvSpPr>
          <p:nvPr>
            <p:ph type="title"/>
          </p:nvPr>
        </p:nvSpPr>
        <p:spPr/>
        <p:txBody>
          <a:bodyPr>
            <a:normAutofit fontScale="90000"/>
          </a:bodyPr>
          <a:lstStyle/>
          <a:p>
            <a:r>
              <a:rPr lang="ar-SA" dirty="0" smtClean="0"/>
              <a:t>التحديات في تشخيص  الربو عند  الأطفال الصغار </a:t>
            </a:r>
            <a:endParaRPr lang="ar-L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888.jpg"/>
          <p:cNvPicPr>
            <a:picLocks noGrp="1" noChangeAspect="1"/>
          </p:cNvPicPr>
          <p:nvPr>
            <p:ph idx="1"/>
          </p:nvPr>
        </p:nvPicPr>
        <p:blipFill>
          <a:blip r:embed="rId3" cstate="print"/>
          <a:stretch>
            <a:fillRect/>
          </a:stretch>
        </p:blipFill>
        <p:spPr>
          <a:xfrm>
            <a:off x="2123728" y="1021645"/>
            <a:ext cx="5256584" cy="5836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عنوان 1"/>
          <p:cNvSpPr>
            <a:spLocks noGrp="1"/>
          </p:cNvSpPr>
          <p:nvPr>
            <p:ph type="title"/>
          </p:nvPr>
        </p:nvSpPr>
        <p:spPr>
          <a:xfrm>
            <a:off x="1547664" y="0"/>
            <a:ext cx="6491064" cy="778098"/>
          </a:xfrm>
        </p:spPr>
        <p:style>
          <a:lnRef idx="3">
            <a:schemeClr val="lt1"/>
          </a:lnRef>
          <a:fillRef idx="1">
            <a:schemeClr val="accent1"/>
          </a:fillRef>
          <a:effectRef idx="1">
            <a:schemeClr val="accent1"/>
          </a:effectRef>
          <a:fontRef idx="minor">
            <a:schemeClr val="lt1"/>
          </a:fontRef>
        </p:style>
        <p:txBody>
          <a:bodyPr>
            <a:normAutofit/>
          </a:bodyPr>
          <a:lstStyle/>
          <a:p>
            <a:endParaRPr lang="ar-SA" b="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412776"/>
            <a:ext cx="8229600" cy="4525963"/>
          </a:xfrm>
        </p:spPr>
        <p:txBody>
          <a:bodyPr/>
          <a:lstStyle/>
          <a:p>
            <a:endParaRPr lang="en-US" dirty="0" smtClean="0"/>
          </a:p>
          <a:p>
            <a:endParaRPr lang="en-US" dirty="0" smtClean="0"/>
          </a:p>
          <a:p>
            <a:endParaRPr lang="en-US" dirty="0" smtClean="0"/>
          </a:p>
          <a:p>
            <a:endParaRPr lang="en-US" dirty="0" smtClean="0"/>
          </a:p>
          <a:p>
            <a:endParaRPr lang="en-US" dirty="0" smtClean="0"/>
          </a:p>
          <a:p>
            <a:pPr algn="l" rtl="0"/>
            <a:endParaRPr lang="ar-SA" dirty="0"/>
          </a:p>
        </p:txBody>
      </p:sp>
      <p:sp>
        <p:nvSpPr>
          <p:cNvPr id="2" name="عنوان 1"/>
          <p:cNvSpPr>
            <a:spLocks noGrp="1"/>
          </p:cNvSpPr>
          <p:nvPr>
            <p:ph type="title"/>
          </p:nvPr>
        </p:nvSpPr>
        <p:spPr/>
        <p:txBody>
          <a:bodyPr/>
          <a:lstStyle/>
          <a:p>
            <a:endParaRPr lang="ar-SA"/>
          </a:p>
        </p:txBody>
      </p:sp>
      <p:pic>
        <p:nvPicPr>
          <p:cNvPr id="3074" name="Picture 2"/>
          <p:cNvPicPr>
            <a:picLocks noChangeAspect="1" noChangeArrowheads="1"/>
          </p:cNvPicPr>
          <p:nvPr/>
        </p:nvPicPr>
        <p:blipFill>
          <a:blip r:embed="rId3" cstate="print"/>
          <a:srcRect/>
          <a:stretch>
            <a:fillRect/>
          </a:stretch>
        </p:blipFill>
        <p:spPr bwMode="auto">
          <a:xfrm>
            <a:off x="1043608" y="332656"/>
            <a:ext cx="6731522" cy="3324002"/>
          </a:xfrm>
          <a:prstGeom prst="rect">
            <a:avLst/>
          </a:prstGeom>
          <a:ln>
            <a:headEnd/>
            <a:tailEnd/>
          </a:ln>
        </p:spPr>
        <p:style>
          <a:lnRef idx="3">
            <a:schemeClr val="lt1"/>
          </a:lnRef>
          <a:fillRef idx="1">
            <a:schemeClr val="accent1"/>
          </a:fillRef>
          <a:effectRef idx="1">
            <a:schemeClr val="accent1"/>
          </a:effectRef>
          <a:fontRef idx="minor">
            <a:schemeClr val="lt1"/>
          </a:fontRef>
        </p:style>
      </p:pic>
      <p:sp>
        <p:nvSpPr>
          <p:cNvPr id="5" name="مستطيل 4"/>
          <p:cNvSpPr/>
          <p:nvPr/>
        </p:nvSpPr>
        <p:spPr>
          <a:xfrm>
            <a:off x="395536" y="4221088"/>
            <a:ext cx="8208912" cy="369332"/>
          </a:xfrm>
          <a:prstGeom prst="rect">
            <a:avLst/>
          </a:prstGeom>
        </p:spPr>
        <p:txBody>
          <a:bodyPr wrap="square">
            <a:spAutoFit/>
          </a:bodyPr>
          <a:lstStyle/>
          <a:p>
            <a:pPr algn="l" rtl="0"/>
            <a:r>
              <a:rPr lang="en-US" dirty="0" smtClean="0"/>
              <a:t>. </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-ذات رئة استنشاقية</a:t>
            </a:r>
            <a:endParaRPr lang="en-US" dirty="0" smtClean="0"/>
          </a:p>
          <a:p>
            <a:r>
              <a:rPr lang="ar-SY" dirty="0" smtClean="0"/>
              <a:t>-ذات رئة</a:t>
            </a:r>
            <a:endParaRPr lang="en-US" dirty="0" smtClean="0"/>
          </a:p>
          <a:p>
            <a:r>
              <a:rPr lang="ar-SY" dirty="0" smtClean="0"/>
              <a:t>-التهاب قصبات شعرية</a:t>
            </a:r>
            <a:endParaRPr lang="en-US" dirty="0" smtClean="0"/>
          </a:p>
          <a:p>
            <a:r>
              <a:rPr lang="ar-SY" dirty="0" smtClean="0"/>
              <a:t>-تلين </a:t>
            </a:r>
            <a:r>
              <a:rPr lang="ar-SY" dirty="0" err="1" smtClean="0"/>
              <a:t>رغامى</a:t>
            </a:r>
            <a:endParaRPr lang="en-US" dirty="0" smtClean="0"/>
          </a:p>
          <a:p>
            <a:r>
              <a:rPr lang="ar-SY" dirty="0" smtClean="0"/>
              <a:t>-كاختلاط لأمراض مثل داء </a:t>
            </a:r>
            <a:r>
              <a:rPr lang="ar-SY" dirty="0" err="1" smtClean="0"/>
              <a:t>المعثلكة</a:t>
            </a:r>
            <a:r>
              <a:rPr lang="ar-SY" dirty="0" smtClean="0"/>
              <a:t> الليفي الكيسي وتشوهات خلقية.</a:t>
            </a:r>
            <a:endParaRPr lang="en-US" dirty="0" smtClean="0"/>
          </a:p>
          <a:p>
            <a:r>
              <a:rPr lang="ar-SY" dirty="0" smtClean="0"/>
              <a:t> </a:t>
            </a:r>
            <a:endParaRPr lang="ar-SA" dirty="0"/>
          </a:p>
        </p:txBody>
      </p:sp>
      <p:sp>
        <p:nvSpPr>
          <p:cNvPr id="3" name="عنوان 2"/>
          <p:cNvSpPr>
            <a:spLocks noGrp="1"/>
          </p:cNvSpPr>
          <p:nvPr>
            <p:ph type="title"/>
          </p:nvPr>
        </p:nvSpPr>
        <p:spPr/>
        <p:txBody>
          <a:bodyPr/>
          <a:lstStyle/>
          <a:p>
            <a:endParaRPr lang="ar-S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لسهولة التشخيص تم تمييز ثلاث أنماط </a:t>
            </a:r>
            <a:r>
              <a:rPr lang="ar-SY" dirty="0" err="1" smtClean="0"/>
              <a:t>للوزيز</a:t>
            </a:r>
            <a:r>
              <a:rPr lang="ar-SY" dirty="0" smtClean="0"/>
              <a:t> عند </a:t>
            </a:r>
            <a:r>
              <a:rPr lang="ar-SY" dirty="0" err="1" smtClean="0"/>
              <a:t>الأطفل</a:t>
            </a:r>
            <a:r>
              <a:rPr lang="ar-SY" dirty="0" smtClean="0"/>
              <a:t> تحت عمر 5سنوات </a:t>
            </a:r>
          </a:p>
          <a:p>
            <a:r>
              <a:rPr lang="ar-SY" dirty="0" err="1" smtClean="0"/>
              <a:t>الوزيز</a:t>
            </a:r>
            <a:r>
              <a:rPr lang="ar-SY" dirty="0" smtClean="0"/>
              <a:t> المبكر العابر </a:t>
            </a:r>
            <a:r>
              <a:rPr lang="en-US" i="1" dirty="0" smtClean="0"/>
              <a:t>Transient early wheeze</a:t>
            </a:r>
            <a:r>
              <a:rPr lang="en-US" dirty="0" smtClean="0"/>
              <a:t>   present &lt;3years </a:t>
            </a:r>
            <a:endParaRPr lang="ar-SY" dirty="0" smtClean="0"/>
          </a:p>
          <a:p>
            <a:r>
              <a:rPr lang="ar-SY" dirty="0" err="1" smtClean="0"/>
              <a:t>نوب</a:t>
            </a:r>
            <a:r>
              <a:rPr lang="ar-SY" dirty="0" smtClean="0"/>
              <a:t> </a:t>
            </a:r>
            <a:r>
              <a:rPr lang="ar-SY" dirty="0" err="1" smtClean="0"/>
              <a:t>الوزيز</a:t>
            </a:r>
            <a:r>
              <a:rPr lang="ar-SY" dirty="0" smtClean="0"/>
              <a:t> المرافقة </a:t>
            </a:r>
            <a:r>
              <a:rPr lang="ar-SY" dirty="0" err="1" smtClean="0"/>
              <a:t>للانتانات</a:t>
            </a:r>
            <a:r>
              <a:rPr lang="ar-SY" dirty="0" smtClean="0"/>
              <a:t> الفيروسية</a:t>
            </a:r>
            <a:r>
              <a:rPr lang="en-US" i="1" dirty="0" smtClean="0"/>
              <a:t> </a:t>
            </a:r>
            <a:r>
              <a:rPr lang="en-US" i="1" dirty="0" err="1" smtClean="0"/>
              <a:t>epidodic</a:t>
            </a:r>
            <a:r>
              <a:rPr lang="en-US" i="1" dirty="0" smtClean="0"/>
              <a:t> vira</a:t>
            </a:r>
            <a:r>
              <a:rPr lang="en-US" dirty="0" smtClean="0"/>
              <a:t>l </a:t>
            </a:r>
            <a:r>
              <a:rPr lang="en-US" i="1" dirty="0" smtClean="0"/>
              <a:t>wheeze</a:t>
            </a:r>
            <a:r>
              <a:rPr lang="en-US" dirty="0" smtClean="0"/>
              <a:t> </a:t>
            </a:r>
            <a:endParaRPr lang="ar-SY" dirty="0" smtClean="0"/>
          </a:p>
          <a:p>
            <a:r>
              <a:rPr lang="ar-SY" dirty="0" err="1" smtClean="0"/>
              <a:t>الوزيز</a:t>
            </a:r>
            <a:r>
              <a:rPr lang="ar-SY" dirty="0" smtClean="0"/>
              <a:t> المحرض بعديد من المحرضات </a:t>
            </a:r>
            <a:r>
              <a:rPr lang="en-US" i="1" dirty="0" smtClean="0"/>
              <a:t>multiple-</a:t>
            </a:r>
            <a:r>
              <a:rPr lang="en-US" dirty="0" smtClean="0"/>
              <a:t> </a:t>
            </a:r>
            <a:r>
              <a:rPr lang="en-US" i="1" dirty="0" smtClean="0"/>
              <a:t>trigger wheeze</a:t>
            </a:r>
            <a:r>
              <a:rPr lang="ar-SY" dirty="0" smtClean="0"/>
              <a:t> مع مظاهر </a:t>
            </a:r>
            <a:r>
              <a:rPr lang="ar-SY" dirty="0" err="1" smtClean="0"/>
              <a:t>تاتبية</a:t>
            </a:r>
            <a:r>
              <a:rPr lang="ar-SY" dirty="0" smtClean="0"/>
              <a:t>  </a:t>
            </a:r>
            <a:r>
              <a:rPr lang="ar-SY" dirty="0" err="1" smtClean="0"/>
              <a:t>او</a:t>
            </a:r>
            <a:r>
              <a:rPr lang="ar-SY" dirty="0" smtClean="0"/>
              <a:t> قصة </a:t>
            </a:r>
            <a:r>
              <a:rPr lang="ar-SY" dirty="0" err="1" smtClean="0"/>
              <a:t>تأتبية</a:t>
            </a:r>
            <a:r>
              <a:rPr lang="ar-SY" dirty="0" smtClean="0"/>
              <a:t> التي تشير للربو</a:t>
            </a:r>
          </a:p>
          <a:p>
            <a:endParaRPr lang="ar-SA" dirty="0"/>
          </a:p>
        </p:txBody>
      </p:sp>
      <p:sp>
        <p:nvSpPr>
          <p:cNvPr id="3" name="عنوان 2"/>
          <p:cNvSpPr>
            <a:spLocks noGrp="1"/>
          </p:cNvSpPr>
          <p:nvPr>
            <p:ph type="title"/>
          </p:nvPr>
        </p:nvSpPr>
        <p:spPr/>
        <p:txBody>
          <a:bodyPr/>
          <a:lstStyle/>
          <a:p>
            <a:r>
              <a:rPr lang="en-US" dirty="0" smtClean="0"/>
              <a:t>phenotypes of wheeze&lt;,5yrs</a:t>
            </a:r>
            <a:endParaRPr lang="ar-S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buNone/>
            </a:pPr>
            <a:r>
              <a:rPr lang="ar-SY" dirty="0" smtClean="0"/>
              <a:t>ينتج عن صغر قطر </a:t>
            </a:r>
            <a:r>
              <a:rPr lang="ar-SY" dirty="0" err="1" smtClean="0"/>
              <a:t>القصيبات</a:t>
            </a:r>
            <a:r>
              <a:rPr lang="ar-SY" dirty="0" smtClean="0"/>
              <a:t>  </a:t>
            </a:r>
            <a:r>
              <a:rPr lang="ar-SY" dirty="0" err="1" smtClean="0"/>
              <a:t>التى</a:t>
            </a:r>
            <a:r>
              <a:rPr lang="ar-SY" dirty="0" smtClean="0"/>
              <a:t> تنسد  كليا </a:t>
            </a:r>
            <a:r>
              <a:rPr lang="ar-SY" dirty="0" err="1" smtClean="0"/>
              <a:t>او</a:t>
            </a:r>
            <a:r>
              <a:rPr lang="ar-SY" dirty="0" smtClean="0"/>
              <a:t> جزئيا عند </a:t>
            </a:r>
            <a:r>
              <a:rPr lang="ar-SY" dirty="0" err="1" smtClean="0"/>
              <a:t>اي</a:t>
            </a:r>
            <a:r>
              <a:rPr lang="ar-SY" dirty="0" smtClean="0"/>
              <a:t> </a:t>
            </a:r>
            <a:r>
              <a:rPr lang="ar-SY" dirty="0" err="1" smtClean="0"/>
              <a:t>انتان</a:t>
            </a:r>
            <a:r>
              <a:rPr lang="ar-SY" dirty="0" smtClean="0"/>
              <a:t>  تنفسي منتجة </a:t>
            </a:r>
            <a:r>
              <a:rPr lang="ar-SY" dirty="0" err="1" smtClean="0"/>
              <a:t>الوزيز</a:t>
            </a:r>
            <a:r>
              <a:rPr lang="ar-SY" dirty="0" smtClean="0"/>
              <a:t> مع </a:t>
            </a:r>
            <a:r>
              <a:rPr lang="ar-SY" dirty="0" err="1" smtClean="0"/>
              <a:t>ارتكاس</a:t>
            </a:r>
            <a:r>
              <a:rPr lang="ar-SY" dirty="0" smtClean="0"/>
              <a:t> مناعي </a:t>
            </a:r>
            <a:r>
              <a:rPr lang="ar-SY" dirty="0" err="1" smtClean="0"/>
              <a:t>مبالع</a:t>
            </a:r>
            <a:r>
              <a:rPr lang="ar-SY" dirty="0" smtClean="0"/>
              <a:t> </a:t>
            </a:r>
            <a:r>
              <a:rPr lang="ar-SY" dirty="0" err="1" smtClean="0"/>
              <a:t>به</a:t>
            </a:r>
            <a:r>
              <a:rPr lang="ar-SY" dirty="0" smtClean="0"/>
              <a:t> </a:t>
            </a:r>
            <a:r>
              <a:rPr lang="ar-SY" dirty="0" err="1" smtClean="0"/>
              <a:t>للانتانات</a:t>
            </a:r>
            <a:r>
              <a:rPr lang="ar-SY" dirty="0" smtClean="0"/>
              <a:t> الفيروسية خاصة التي تسبب الزكام  فتأخذ شكل </a:t>
            </a:r>
            <a:r>
              <a:rPr lang="ar-SY" dirty="0" err="1" smtClean="0"/>
              <a:t>وزيز</a:t>
            </a:r>
            <a:r>
              <a:rPr lang="ar-SY" dirty="0" smtClean="0"/>
              <a:t> نوبي مع كل زكام </a:t>
            </a:r>
          </a:p>
          <a:p>
            <a:pPr>
              <a:buNone/>
            </a:pPr>
            <a:r>
              <a:rPr lang="ar-SY" dirty="0" smtClean="0"/>
              <a:t>وتبين </a:t>
            </a:r>
            <a:r>
              <a:rPr lang="ar-SY" dirty="0" err="1" smtClean="0"/>
              <a:t>ان</a:t>
            </a:r>
            <a:r>
              <a:rPr lang="ar-SY" dirty="0" smtClean="0"/>
              <a:t> الوظيفة التنفسية عند هؤلاء </a:t>
            </a:r>
            <a:r>
              <a:rPr lang="ar-SY" dirty="0" err="1" smtClean="0"/>
              <a:t>الأطقال</a:t>
            </a:r>
            <a:r>
              <a:rPr lang="ar-SY" dirty="0" smtClean="0"/>
              <a:t> ناقصة منذ الولادة بسبب صغر قطر الطرق التنفسية</a:t>
            </a:r>
          </a:p>
          <a:p>
            <a:pPr>
              <a:buNone/>
            </a:pPr>
            <a:r>
              <a:rPr lang="ar-SY" dirty="0" smtClean="0"/>
              <a:t>عوامل خطورة أخرى التدخين أثناء الحمل وبعده </a:t>
            </a:r>
            <a:r>
              <a:rPr lang="ar-SY" dirty="0" err="1" smtClean="0"/>
              <a:t>والخداجة</a:t>
            </a:r>
            <a:endParaRPr lang="ar-SY" dirty="0" smtClean="0"/>
          </a:p>
          <a:p>
            <a:pPr>
              <a:buNone/>
            </a:pPr>
            <a:r>
              <a:rPr lang="ar-SY" dirty="0" smtClean="0"/>
              <a:t>القصة العائلية للربو ليست عامل خطورة</a:t>
            </a:r>
          </a:p>
          <a:p>
            <a:pPr>
              <a:buNone/>
            </a:pPr>
            <a:r>
              <a:rPr lang="ar-SY" dirty="0" err="1" smtClean="0"/>
              <a:t>اكثر</a:t>
            </a:r>
            <a:r>
              <a:rPr lang="ar-SY" dirty="0" smtClean="0"/>
              <a:t> شيوعا عند الذكور  ويزول نهائيا في عمر 5 سنوات تقريبا بسبب الازدياد في قطر لطرق </a:t>
            </a:r>
            <a:r>
              <a:rPr lang="ar-SY" dirty="0" err="1" smtClean="0"/>
              <a:t>الهوائئية</a:t>
            </a:r>
            <a:endParaRPr lang="ar-SY" dirty="0" smtClean="0"/>
          </a:p>
          <a:p>
            <a:pPr>
              <a:buNone/>
            </a:pPr>
            <a:endParaRPr lang="ar-SY" dirty="0" smtClean="0"/>
          </a:p>
          <a:p>
            <a:pPr>
              <a:buNone/>
            </a:pPr>
            <a:endParaRPr lang="ar-SY" dirty="0" smtClean="0"/>
          </a:p>
          <a:p>
            <a:pPr>
              <a:buNone/>
            </a:pPr>
            <a:endParaRPr lang="ar-SA" dirty="0"/>
          </a:p>
        </p:txBody>
      </p:sp>
      <p:sp>
        <p:nvSpPr>
          <p:cNvPr id="3" name="عنوان 2"/>
          <p:cNvSpPr>
            <a:spLocks noGrp="1"/>
          </p:cNvSpPr>
          <p:nvPr>
            <p:ph type="title"/>
          </p:nvPr>
        </p:nvSpPr>
        <p:spPr/>
        <p:txBody>
          <a:bodyPr>
            <a:normAutofit fontScale="90000"/>
          </a:bodyPr>
          <a:lstStyle/>
          <a:p>
            <a:r>
              <a:rPr lang="ar-SY" dirty="0" err="1" smtClean="0"/>
              <a:t>الوزيز</a:t>
            </a:r>
            <a:r>
              <a:rPr lang="ar-SY" dirty="0" smtClean="0"/>
              <a:t> المبكر العابر </a:t>
            </a:r>
            <a:r>
              <a:rPr lang="en-US" sz="3600" i="1" dirty="0" smtClean="0"/>
              <a:t>Transient early wheeze</a:t>
            </a:r>
            <a:r>
              <a:rPr lang="en-US" sz="3600" dirty="0" smtClean="0"/>
              <a:t>   </a:t>
            </a:r>
            <a:r>
              <a:rPr lang="ar-SY" dirty="0" smtClean="0"/>
              <a:t/>
            </a:r>
            <a:br>
              <a:rPr lang="ar-SY" dirty="0" smtClean="0"/>
            </a:br>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9.jpg"/>
          <p:cNvPicPr>
            <a:picLocks noGrp="1" noChangeAspect="1"/>
          </p:cNvPicPr>
          <p:nvPr>
            <p:ph idx="1"/>
          </p:nvPr>
        </p:nvPicPr>
        <p:blipFill>
          <a:blip r:embed="rId3" cstate="print"/>
          <a:stretch>
            <a:fillRect/>
          </a:stretch>
        </p:blipFill>
        <p:spPr>
          <a:xfrm>
            <a:off x="1619672" y="1340768"/>
            <a:ext cx="5821173" cy="4525962"/>
          </a:xfrm>
        </p:spPr>
        <p:style>
          <a:lnRef idx="3">
            <a:schemeClr val="lt1"/>
          </a:lnRef>
          <a:fillRef idx="1">
            <a:schemeClr val="accent1"/>
          </a:fillRef>
          <a:effectRef idx="1">
            <a:schemeClr val="accent1"/>
          </a:effectRef>
          <a:fontRef idx="minor">
            <a:schemeClr val="lt1"/>
          </a:fontRef>
        </p:style>
      </p:pic>
      <p:sp>
        <p:nvSpPr>
          <p:cNvPr id="2" name="عنوان 1"/>
          <p:cNvSpPr>
            <a:spLocks noGrp="1"/>
          </p:cNvSpPr>
          <p:nvPr>
            <p:ph type="title"/>
          </p:nvPr>
        </p:nvSpPr>
        <p:spPr/>
        <p:txBody>
          <a:bodyPr/>
          <a:lstStyle/>
          <a:p>
            <a:endParaRPr lang="ar-SA" dirty="0"/>
          </a:p>
        </p:txBody>
      </p:sp>
      <p:sp>
        <p:nvSpPr>
          <p:cNvPr id="4" name="مستطيل 3"/>
          <p:cNvSpPr/>
          <p:nvPr/>
        </p:nvSpPr>
        <p:spPr>
          <a:xfrm>
            <a:off x="539552" y="5934670"/>
            <a:ext cx="860444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US" dirty="0" smtClean="0"/>
              <a:t>Figure 16.9 Prevalence of wheeze in children caused by the two major phenotypes by age.</a:t>
            </a:r>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4" name="عنصر نائب للمحتوى 3"/>
          <p:cNvPicPr>
            <a:picLocks noGrp="1"/>
          </p:cNvPicPr>
          <p:nvPr>
            <p:ph idx="1"/>
          </p:nvPr>
        </p:nvPicPr>
        <p:blipFill>
          <a:blip r:embed="rId2" cstate="print"/>
          <a:srcRect/>
          <a:stretch>
            <a:fillRect/>
          </a:stretch>
        </p:blipFill>
        <p:spPr bwMode="auto">
          <a:xfrm>
            <a:off x="2466680" y="1500174"/>
            <a:ext cx="5748657" cy="3848707"/>
          </a:xfrm>
          <a:prstGeom prst="rect">
            <a:avLst/>
          </a:prstGeom>
          <a:noFill/>
          <a:ln w="9525">
            <a:noFill/>
            <a:miter lim="800000"/>
            <a:headEnd/>
            <a:tailEnd/>
          </a:ln>
          <a:effectLst>
            <a:outerShdw dist="107763" dir="2700000" algn="ctr" rotWithShape="0">
              <a:schemeClr val="bg2"/>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fontScale="92500"/>
          </a:bodyPr>
          <a:lstStyle/>
          <a:p>
            <a:r>
              <a:rPr lang="ar-SY" dirty="0" err="1" smtClean="0"/>
              <a:t>الوزيز</a:t>
            </a:r>
            <a:r>
              <a:rPr lang="ar-SY" dirty="0" smtClean="0"/>
              <a:t> </a:t>
            </a:r>
            <a:r>
              <a:rPr lang="ar-SY" dirty="0" err="1" smtClean="0"/>
              <a:t>المتكررعند</a:t>
            </a:r>
            <a:r>
              <a:rPr lang="ar-SY" dirty="0" smtClean="0"/>
              <a:t> بعض </a:t>
            </a:r>
            <a:r>
              <a:rPr lang="ar-SY" dirty="0" err="1" smtClean="0"/>
              <a:t>الاطفال</a:t>
            </a:r>
            <a:r>
              <a:rPr lang="ar-SY" dirty="0" smtClean="0"/>
              <a:t> في عمر المدرسة </a:t>
            </a:r>
            <a:r>
              <a:rPr lang="ar-SY" dirty="0" err="1" smtClean="0"/>
              <a:t>او</a:t>
            </a:r>
            <a:r>
              <a:rPr lang="ar-SY" dirty="0" smtClean="0"/>
              <a:t> قبله نتيجة  التحريض  من قبل عدد كبير  من المحرضات  لتفاعلات </a:t>
            </a:r>
            <a:r>
              <a:rPr lang="ar-SY" dirty="0" err="1" smtClean="0"/>
              <a:t>تحسسية</a:t>
            </a:r>
            <a:r>
              <a:rPr lang="ar-SY" dirty="0" smtClean="0"/>
              <a:t> عند الطفل الذي حصل لدية سابقا  تعرف </a:t>
            </a:r>
            <a:r>
              <a:rPr lang="en-US" sz="2400" b="1" u="sng" dirty="0" err="1" smtClean="0">
                <a:solidFill>
                  <a:schemeClr val="accent1">
                    <a:lumMod val="75000"/>
                  </a:schemeClr>
                </a:solidFill>
              </a:rPr>
              <a:t>sensitisation</a:t>
            </a:r>
            <a:r>
              <a:rPr lang="en-US" dirty="0" smtClean="0"/>
              <a:t>. </a:t>
            </a:r>
            <a:endParaRPr lang="ar-SY" dirty="0" smtClean="0"/>
          </a:p>
          <a:p>
            <a:r>
              <a:rPr lang="ar-SY" dirty="0" err="1" smtClean="0"/>
              <a:t>ان</a:t>
            </a:r>
            <a:r>
              <a:rPr lang="ar-SY" dirty="0" smtClean="0"/>
              <a:t> وجود  </a:t>
            </a:r>
            <a:r>
              <a:rPr lang="ar-SY" dirty="0" err="1" smtClean="0"/>
              <a:t>الوزيز</a:t>
            </a:r>
            <a:r>
              <a:rPr lang="ar-SY" dirty="0" smtClean="0"/>
              <a:t> المتكرر المترافق مع </a:t>
            </a:r>
            <a:r>
              <a:rPr lang="ar-SY" dirty="0" err="1" smtClean="0"/>
              <a:t>اثبات</a:t>
            </a:r>
            <a:r>
              <a:rPr lang="ar-SY" dirty="0" smtClean="0"/>
              <a:t>  للحساسية </a:t>
            </a:r>
            <a:r>
              <a:rPr lang="ar-SY" dirty="0" err="1" smtClean="0"/>
              <a:t>للمؤرجات</a:t>
            </a:r>
            <a:r>
              <a:rPr lang="ar-SY" dirty="0" smtClean="0"/>
              <a:t> الشائعة (</a:t>
            </a:r>
            <a:r>
              <a:rPr lang="ar-SY" dirty="0" err="1" smtClean="0"/>
              <a:t>عت</a:t>
            </a:r>
            <a:r>
              <a:rPr lang="ar-SY" dirty="0" smtClean="0"/>
              <a:t> غبار المنزل، غبار الطلع، وبر الحيوانات </a:t>
            </a:r>
            <a:r>
              <a:rPr lang="ar-SY" dirty="0" err="1" smtClean="0"/>
              <a:t>الأليغة</a:t>
            </a:r>
            <a:r>
              <a:rPr lang="ar-SY" dirty="0" smtClean="0"/>
              <a:t>) مثال </a:t>
            </a:r>
            <a:r>
              <a:rPr lang="ar-SY" dirty="0" err="1" smtClean="0"/>
              <a:t>ال</a:t>
            </a:r>
            <a:r>
              <a:rPr lang="ar-SY" dirty="0" smtClean="0"/>
              <a:t> </a:t>
            </a:r>
            <a:r>
              <a:rPr lang="en-US" b="1" dirty="0" err="1" smtClean="0">
                <a:solidFill>
                  <a:srgbClr val="FF0000"/>
                </a:solidFill>
              </a:rPr>
              <a:t>IgE</a:t>
            </a:r>
            <a:r>
              <a:rPr lang="en-US" b="1" dirty="0" smtClean="0">
                <a:solidFill>
                  <a:srgbClr val="FF0000"/>
                </a:solidFill>
              </a:rPr>
              <a:t> </a:t>
            </a:r>
            <a:r>
              <a:rPr lang="ar-SY" dirty="0" smtClean="0"/>
              <a:t>في الدم </a:t>
            </a:r>
            <a:r>
              <a:rPr lang="ar-SY" dirty="0" err="1" smtClean="0"/>
              <a:t>او</a:t>
            </a:r>
            <a:r>
              <a:rPr lang="ar-SY" dirty="0" smtClean="0"/>
              <a:t> ايجابية </a:t>
            </a:r>
            <a:r>
              <a:rPr lang="ar-SY" dirty="0" err="1" smtClean="0"/>
              <a:t>اخبار</a:t>
            </a:r>
            <a:r>
              <a:rPr lang="ar-SY" dirty="0" smtClean="0"/>
              <a:t> التحسس الجلدي يدعى الربو </a:t>
            </a:r>
            <a:r>
              <a:rPr lang="ar-SY" dirty="0" err="1" smtClean="0"/>
              <a:t>التأتبي</a:t>
            </a:r>
            <a:r>
              <a:rPr lang="ar-SY" dirty="0" smtClean="0"/>
              <a:t> </a:t>
            </a:r>
            <a:r>
              <a:rPr lang="ar-SY" dirty="0" err="1" smtClean="0"/>
              <a:t>او</a:t>
            </a:r>
            <a:r>
              <a:rPr lang="en-US" b="1" u="sng" dirty="0" smtClean="0">
                <a:solidFill>
                  <a:srgbClr val="C00000"/>
                </a:solidFill>
              </a:rPr>
              <a:t> 'atopic asthma</a:t>
            </a:r>
            <a:r>
              <a:rPr lang="en-US" dirty="0" smtClean="0"/>
              <a:t>'.</a:t>
            </a:r>
            <a:r>
              <a:rPr lang="ar-SY" dirty="0" smtClean="0"/>
              <a:t> </a:t>
            </a:r>
          </a:p>
          <a:p>
            <a:r>
              <a:rPr lang="ar-SY" dirty="0" smtClean="0"/>
              <a:t>الوظيفة التنفسية تكون طبيعيه عند الولادة  لكنها تتناقص في الطفولة المتأخرة</a:t>
            </a:r>
          </a:p>
          <a:p>
            <a:r>
              <a:rPr lang="ar-SY" dirty="0" smtClean="0"/>
              <a:t>يوجد ترافق شديد بين الربو </a:t>
            </a:r>
            <a:r>
              <a:rPr lang="ar-SY" dirty="0" err="1" smtClean="0"/>
              <a:t>التاتبي</a:t>
            </a:r>
            <a:r>
              <a:rPr lang="ar-SY" dirty="0" smtClean="0"/>
              <a:t> </a:t>
            </a:r>
            <a:r>
              <a:rPr lang="ar-SY" dirty="0" err="1" smtClean="0"/>
              <a:t>وبافي</a:t>
            </a:r>
            <a:r>
              <a:rPr lang="ar-SY" dirty="0" smtClean="0"/>
              <a:t> </a:t>
            </a:r>
            <a:r>
              <a:rPr lang="ar-SY" dirty="0" err="1" smtClean="0"/>
              <a:t>الامراض</a:t>
            </a:r>
            <a:r>
              <a:rPr lang="ar-SY" dirty="0" smtClean="0"/>
              <a:t> </a:t>
            </a:r>
            <a:r>
              <a:rPr lang="ar-SY" dirty="0" err="1" smtClean="0"/>
              <a:t>التأتبية</a:t>
            </a:r>
            <a:r>
              <a:rPr lang="ar-SY" dirty="0" smtClean="0"/>
              <a:t> كالتهاب الأنف </a:t>
            </a:r>
            <a:r>
              <a:rPr lang="ar-SY" dirty="0" err="1" smtClean="0"/>
              <a:t>التحسسي</a:t>
            </a:r>
            <a:r>
              <a:rPr lang="ar-SY" dirty="0" smtClean="0"/>
              <a:t> </a:t>
            </a:r>
            <a:r>
              <a:rPr lang="ar-SY" dirty="0" err="1" smtClean="0"/>
              <a:t>والأكزيما</a:t>
            </a:r>
            <a:r>
              <a:rPr lang="ar-SY" dirty="0" smtClean="0"/>
              <a:t> ولتحسس للأطعمة وهي أكثر شيوعا عند الذين لديهم قصة عائلية لتلك الأمراض </a:t>
            </a:r>
            <a:r>
              <a:rPr lang="ar-SY" dirty="0" err="1" smtClean="0"/>
              <a:t>التأ</a:t>
            </a:r>
            <a:r>
              <a:rPr lang="ar-SY" dirty="0" smtClean="0"/>
              <a:t> </a:t>
            </a:r>
            <a:r>
              <a:rPr lang="ar-SY" dirty="0" err="1" smtClean="0"/>
              <a:t>تبية</a:t>
            </a:r>
            <a:endParaRPr lang="ar-SY" dirty="0" smtClean="0"/>
          </a:p>
          <a:p>
            <a:endParaRPr lang="ar-SY" dirty="0" smtClean="0"/>
          </a:p>
          <a:p>
            <a:endParaRPr lang="ar-SA" dirty="0"/>
          </a:p>
        </p:txBody>
      </p:sp>
      <p:sp>
        <p:nvSpPr>
          <p:cNvPr id="3" name="عنوان 2"/>
          <p:cNvSpPr>
            <a:spLocks noGrp="1"/>
          </p:cNvSpPr>
          <p:nvPr>
            <p:ph type="title"/>
          </p:nvPr>
        </p:nvSpPr>
        <p:spPr/>
        <p:txBody>
          <a:bodyPr>
            <a:normAutofit fontScale="90000"/>
          </a:bodyPr>
          <a:lstStyle/>
          <a:p>
            <a:r>
              <a:rPr lang="ar-SY" dirty="0" err="1" smtClean="0"/>
              <a:t>الوزيز</a:t>
            </a:r>
            <a:r>
              <a:rPr lang="ar-SY" dirty="0" smtClean="0"/>
              <a:t> المحرض بعديد من المحرضات </a:t>
            </a:r>
            <a:r>
              <a:rPr lang="en-US" i="1" dirty="0" smtClean="0"/>
              <a:t>multiple-</a:t>
            </a:r>
            <a:r>
              <a:rPr lang="en-US" dirty="0" smtClean="0"/>
              <a:t> </a:t>
            </a:r>
            <a:r>
              <a:rPr lang="en-US" i="1" dirty="0" smtClean="0"/>
              <a:t>trigger wheeze</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buNone/>
            </a:pPr>
            <a:r>
              <a:rPr lang="en-US" dirty="0" smtClean="0"/>
              <a:t>.</a:t>
            </a:r>
          </a:p>
          <a:p>
            <a:pPr algn="l" rtl="0"/>
            <a:r>
              <a:rPr lang="en-US" dirty="0" smtClean="0"/>
              <a:t>The </a:t>
            </a:r>
            <a:r>
              <a:rPr lang="en-US" u="sng" dirty="0" smtClean="0">
                <a:solidFill>
                  <a:srgbClr val="FF0000"/>
                </a:solidFill>
              </a:rPr>
              <a:t>majority </a:t>
            </a:r>
            <a:r>
              <a:rPr lang="en-US" dirty="0" smtClean="0"/>
              <a:t>of </a:t>
            </a:r>
            <a:r>
              <a:rPr lang="en-US" b="1" dirty="0" smtClean="0">
                <a:solidFill>
                  <a:srgbClr val="C00000"/>
                </a:solidFill>
              </a:rPr>
              <a:t>asthma exacerbations </a:t>
            </a:r>
            <a:r>
              <a:rPr lang="en-US" dirty="0" smtClean="0"/>
              <a:t>are </a:t>
            </a:r>
            <a:r>
              <a:rPr lang="en-US" b="1" dirty="0" smtClean="0">
                <a:solidFill>
                  <a:srgbClr val="0070C0"/>
                </a:solidFill>
              </a:rPr>
              <a:t>triggered by </a:t>
            </a:r>
            <a:r>
              <a:rPr lang="en-US" b="1" dirty="0" smtClean="0">
                <a:solidFill>
                  <a:srgbClr val="FF0000"/>
                </a:solidFill>
              </a:rPr>
              <a:t>rhinovirus </a:t>
            </a:r>
            <a:r>
              <a:rPr lang="en-US" dirty="0" smtClean="0"/>
              <a:t>infection, and there is evidence that those with asthma </a:t>
            </a:r>
            <a:r>
              <a:rPr lang="en-US" b="1" dirty="0" smtClean="0">
                <a:solidFill>
                  <a:srgbClr val="FF0000"/>
                </a:solidFill>
              </a:rPr>
              <a:t>have specific immune defects </a:t>
            </a:r>
            <a:r>
              <a:rPr lang="en-US" dirty="0" smtClean="0"/>
              <a:t>which increase their vulnerability to these viruses. </a:t>
            </a:r>
            <a:endParaRPr lang="ar-SA" dirty="0"/>
          </a:p>
        </p:txBody>
      </p:sp>
      <p:sp>
        <p:nvSpPr>
          <p:cNvPr id="2" name="عنوان 1"/>
          <p:cNvSpPr>
            <a:spLocks noGrp="1"/>
          </p:cNvSpPr>
          <p:nvPr>
            <p:ph type="title"/>
          </p:nvPr>
        </p:nvSpPr>
        <p:spPr>
          <a:xfrm>
            <a:off x="457200" y="274638"/>
            <a:ext cx="8003232" cy="922114"/>
          </a:xfrm>
        </p:spPr>
        <p:style>
          <a:lnRef idx="3">
            <a:schemeClr val="lt1"/>
          </a:lnRef>
          <a:fillRef idx="1">
            <a:schemeClr val="accent1"/>
          </a:fillRef>
          <a:effectRef idx="1">
            <a:schemeClr val="accent1"/>
          </a:effectRef>
          <a:fontRef idx="minor">
            <a:schemeClr val="lt1"/>
          </a:fontRef>
        </p:style>
        <p:txBody>
          <a:bodyPr/>
          <a:lstStyle/>
          <a:p>
            <a:r>
              <a:rPr lang="en-US" dirty="0" smtClean="0"/>
              <a:t> </a:t>
            </a:r>
            <a:endParaRPr lang="ar-S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484784"/>
            <a:ext cx="8229600" cy="4525963"/>
          </a:xfrm>
        </p:spPr>
        <p:txBody>
          <a:bodyPr>
            <a:normAutofit fontScale="85000" lnSpcReduction="20000"/>
          </a:bodyPr>
          <a:lstStyle/>
          <a:p>
            <a:pPr algn="l" rtl="0"/>
            <a:r>
              <a:rPr lang="en-US" dirty="0" smtClean="0"/>
              <a:t>Asthma should be suspected in any child with </a:t>
            </a:r>
            <a:r>
              <a:rPr lang="en-US" b="1" dirty="0" smtClean="0">
                <a:solidFill>
                  <a:srgbClr val="FF0000"/>
                </a:solidFill>
              </a:rPr>
              <a:t>wheezing on more than one occasion</a:t>
            </a:r>
            <a:r>
              <a:rPr lang="en-US" dirty="0" smtClean="0"/>
              <a:t>. Wheeze is a polyphonic (multiple pitch) noise coming from the airways believed to represent many airways of different dimensions vibrating from abnormal narrowing. Although it may be clear to most clinicians what 'wheezing' is, patients and parents do not always mean the same thing. It is best to describe the sound to a parent (e.g. 'a whistling in the chest when your child breaths out') and ask if that fits with their child's symptoms.</a:t>
            </a:r>
          </a:p>
          <a:p>
            <a:pPr algn="l" rtl="0"/>
            <a:r>
              <a:rPr lang="en-US" dirty="0" smtClean="0"/>
              <a:t> Ideally, the </a:t>
            </a:r>
            <a:r>
              <a:rPr lang="en-US" b="1" dirty="0" smtClean="0">
                <a:solidFill>
                  <a:srgbClr val="C00000"/>
                </a:solidFill>
              </a:rPr>
              <a:t>presence of wheeze is confirmed on auscultation by a health professional</a:t>
            </a:r>
          </a:p>
          <a:p>
            <a:pPr algn="l" rtl="0"/>
            <a:r>
              <a:rPr lang="en-US" b="1" dirty="0" smtClean="0">
                <a:solidFill>
                  <a:srgbClr val="C00000"/>
                </a:solidFill>
              </a:rPr>
              <a:t> </a:t>
            </a:r>
            <a:r>
              <a:rPr lang="en-US" dirty="0" smtClean="0"/>
              <a:t>to distinguish it from transmitted upper respiratory noises. : </a:t>
            </a:r>
            <a:endParaRPr lang="ar-SA" dirty="0"/>
          </a:p>
        </p:txBody>
      </p:sp>
      <p:sp>
        <p:nvSpPr>
          <p:cNvPr id="2" name="عنوان 1"/>
          <p:cNvSpPr>
            <a:spLocks noGrp="1"/>
          </p:cNvSpPr>
          <p:nvPr>
            <p:ph type="title"/>
          </p:nvPr>
        </p:nvSpPr>
        <p:spPr/>
        <p:txBody>
          <a:bodyPr/>
          <a:lstStyle/>
          <a:p>
            <a:r>
              <a:rPr lang="en-US" dirty="0" smtClean="0"/>
              <a:t>Clinical features </a:t>
            </a:r>
            <a:endParaRPr lang="ar-S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buNone/>
            </a:pPr>
            <a:r>
              <a:rPr lang="ar-SA" dirty="0" smtClean="0"/>
              <a:t> </a:t>
            </a:r>
            <a:r>
              <a:rPr lang="ar-SA" sz="4000" dirty="0" smtClean="0"/>
              <a:t>تواجد أكثر من واحد من الأعراض </a:t>
            </a:r>
            <a:r>
              <a:rPr lang="ar-SA" sz="4000" dirty="0" err="1" smtClean="0"/>
              <a:t>التاليةعندالطفل</a:t>
            </a:r>
            <a:r>
              <a:rPr lang="ar-SA" sz="4000" dirty="0" smtClean="0"/>
              <a:t> </a:t>
            </a:r>
            <a:r>
              <a:rPr lang="ar-SA" sz="4000" b="1" dirty="0" err="1" smtClean="0"/>
              <a:t>وزيز</a:t>
            </a:r>
            <a:r>
              <a:rPr lang="ar-SA" sz="4000" b="1" dirty="0" smtClean="0"/>
              <a:t>،سعال،</a:t>
            </a:r>
            <a:r>
              <a:rPr lang="ar-SA" sz="4000" b="1" dirty="0" err="1" smtClean="0"/>
              <a:t>صعوبةتنفس</a:t>
            </a:r>
            <a:r>
              <a:rPr lang="ar-SA" sz="4000" b="1" dirty="0" smtClean="0"/>
              <a:t>،ضيق صدر</a:t>
            </a:r>
            <a:r>
              <a:rPr lang="ar-SA" sz="4000" dirty="0" smtClean="0"/>
              <a:t>.  خاصة إذا كانت هذه الأعراض:-</a:t>
            </a:r>
          </a:p>
          <a:p>
            <a:r>
              <a:rPr lang="ar-SA" sz="4000" dirty="0" smtClean="0"/>
              <a:t>متكررة ومتواترة</a:t>
            </a:r>
            <a:endParaRPr lang="en-US" sz="4000" dirty="0" smtClean="0"/>
          </a:p>
          <a:p>
            <a:r>
              <a:rPr lang="ar-SA" sz="4000" dirty="0" smtClean="0"/>
              <a:t>تسوء ليلاً وفي الصباح الباكر </a:t>
            </a:r>
            <a:endParaRPr lang="en-US" sz="4000" dirty="0" smtClean="0"/>
          </a:p>
          <a:p>
            <a:r>
              <a:rPr lang="ar-SA" sz="4000" dirty="0" smtClean="0"/>
              <a:t>- تحدث أو تسوء بعد التمرين أو الجهد أو بعد التعرض لمحرضات أخرى( مثل التعرض للحيوانات الأليفة،البرد أو الهواء الرطب أو الضحك والانفعال)</a:t>
            </a:r>
            <a:endParaRPr lang="ar-SY" sz="4000" dirty="0" smtClean="0"/>
          </a:p>
          <a:p>
            <a:r>
              <a:rPr lang="ar-SY" sz="4000" dirty="0" smtClean="0"/>
              <a:t>تحدث بالأوقات الفاصلة بين الهجمات الربوية الحادة</a:t>
            </a:r>
            <a:endParaRPr lang="en-US" sz="4000" dirty="0" smtClean="0"/>
          </a:p>
          <a:p>
            <a:r>
              <a:rPr lang="ar-SA" sz="4000" dirty="0" smtClean="0"/>
              <a:t> - تحدث </a:t>
            </a:r>
            <a:r>
              <a:rPr lang="ar-SY" sz="4000" dirty="0" smtClean="0"/>
              <a:t> مع الرشح وكذلك </a:t>
            </a:r>
            <a:r>
              <a:rPr lang="ar-SA" sz="4000" dirty="0" smtClean="0"/>
              <a:t>بشكل منفصل عن الإصابة بالرشح.</a:t>
            </a:r>
            <a:endParaRPr lang="en-US" sz="4000" dirty="0" smtClean="0"/>
          </a:p>
          <a:p>
            <a:r>
              <a:rPr lang="ar-SA" sz="4000" dirty="0" smtClean="0"/>
              <a:t> - قصة شخصية للإصابة باضطراب تأتبي مثلا:(أكزيما،التهاب أنف تحسسي). أو قصة عائلية للإصابة باضطراب تأتبي و/أو الربو.</a:t>
            </a:r>
            <a:endParaRPr lang="en-US" sz="4000" dirty="0" smtClean="0"/>
          </a:p>
          <a:p>
            <a:r>
              <a:rPr lang="ar-SA" sz="4000" dirty="0" smtClean="0"/>
              <a:t> - وزيز منتشر مسموع بالسماعة.</a:t>
            </a:r>
            <a:endParaRPr lang="en-US" sz="4000" dirty="0" smtClean="0"/>
          </a:p>
          <a:p>
            <a:r>
              <a:rPr lang="ar-SA" sz="4000" dirty="0" smtClean="0"/>
              <a:t> - قصة تحسن الأعراض أو وظائف الرئة كاستجابة لعلاج  الربو</a:t>
            </a:r>
            <a:endParaRPr lang="en-US" sz="4000" dirty="0" smtClean="0"/>
          </a:p>
          <a:p>
            <a:endParaRPr lang="ar-LB" sz="3000" dirty="0"/>
          </a:p>
        </p:txBody>
      </p:sp>
      <p:sp>
        <p:nvSpPr>
          <p:cNvPr id="3" name="Title 2"/>
          <p:cNvSpPr>
            <a:spLocks noGrp="1"/>
          </p:cNvSpPr>
          <p:nvPr>
            <p:ph type="title"/>
          </p:nvPr>
        </p:nvSpPr>
        <p:spPr/>
        <p:txBody>
          <a:bodyPr>
            <a:normAutofit fontScale="90000"/>
          </a:bodyPr>
          <a:lstStyle/>
          <a:p>
            <a:r>
              <a:rPr lang="ar-SA" dirty="0" smtClean="0"/>
              <a:t>المظاهر </a:t>
            </a:r>
            <a:r>
              <a:rPr lang="ar-SA" dirty="0" err="1" smtClean="0"/>
              <a:t>السريرية</a:t>
            </a:r>
            <a:r>
              <a:rPr lang="ar-SA" dirty="0" smtClean="0"/>
              <a:t> التي تزيد احتمال الإصابة بالربو</a:t>
            </a:r>
            <a:r>
              <a:rPr lang="en-US" dirty="0" smtClean="0"/>
              <a:t/>
            </a:r>
            <a:br>
              <a:rPr lang="en-US" dirty="0" smtClean="0"/>
            </a:br>
            <a:endParaRPr lang="ar-L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smtClean="0"/>
              <a:t>بمنبهات 2βقصيرة التأثير عند الحاجة إضافة إلى جرعات دنيا من </a:t>
            </a:r>
            <a:r>
              <a:rPr lang="ar-SA" dirty="0" err="1" smtClean="0"/>
              <a:t>الستيروئيدات</a:t>
            </a:r>
            <a:r>
              <a:rPr lang="ar-SA" dirty="0" smtClean="0"/>
              <a:t> </a:t>
            </a:r>
            <a:r>
              <a:rPr lang="ar-SA" dirty="0" err="1" smtClean="0"/>
              <a:t>الإنشاقية</a:t>
            </a:r>
            <a:r>
              <a:rPr lang="ar-SA" dirty="0" smtClean="0"/>
              <a:t> لمدة 2-3 شهور(تجربة علاجية للربو)</a:t>
            </a:r>
            <a:endParaRPr lang="ar-SA" dirty="0"/>
          </a:p>
        </p:txBody>
      </p:sp>
      <p:sp>
        <p:nvSpPr>
          <p:cNvPr id="3" name="عنوان 2"/>
          <p:cNvSpPr>
            <a:spLocks noGrp="1"/>
          </p:cNvSpPr>
          <p:nvPr>
            <p:ph type="title"/>
          </p:nvPr>
        </p:nvSpPr>
        <p:spPr/>
        <p:txBody>
          <a:bodyPr/>
          <a:lstStyle/>
          <a:p>
            <a:pPr algn="ctr"/>
            <a:r>
              <a:rPr lang="ar-SA" dirty="0" smtClean="0"/>
              <a:t>التجربة العلاجية للربو</a:t>
            </a: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en-US" dirty="0" smtClean="0"/>
              <a:t>Pattern of symptom </a:t>
            </a:r>
            <a:endParaRPr lang="ar-SA" dirty="0" smtClean="0"/>
          </a:p>
          <a:p>
            <a:r>
              <a:rPr lang="ar-SA" dirty="0" smtClean="0"/>
              <a:t>تواتر الأعراض</a:t>
            </a:r>
          </a:p>
          <a:p>
            <a:r>
              <a:rPr lang="ar-SA" dirty="0" err="1" smtClean="0"/>
              <a:t>ماهي</a:t>
            </a:r>
            <a:r>
              <a:rPr lang="ar-SA" dirty="0" smtClean="0"/>
              <a:t> المحرضات وهل من ضمنها الجهد </a:t>
            </a:r>
            <a:r>
              <a:rPr lang="ar-SA" dirty="0" err="1" smtClean="0"/>
              <a:t>اوالرياضة</a:t>
            </a:r>
            <a:endParaRPr lang="ar-SA" dirty="0" smtClean="0"/>
          </a:p>
          <a:p>
            <a:r>
              <a:rPr lang="ar-SA" dirty="0" smtClean="0"/>
              <a:t> هل تؤدي لاضطراب النوم عند المريض وما تواتر ذلك</a:t>
            </a:r>
          </a:p>
          <a:p>
            <a:r>
              <a:rPr lang="ar-SA" dirty="0" err="1" smtClean="0"/>
              <a:t>ماهي</a:t>
            </a:r>
            <a:r>
              <a:rPr lang="ar-SA" dirty="0" smtClean="0"/>
              <a:t> شدة الأعراض بين النوبات </a:t>
            </a:r>
            <a:r>
              <a:rPr lang="ar-SA" dirty="0" err="1" smtClean="0"/>
              <a:t>الربوية</a:t>
            </a:r>
            <a:endParaRPr lang="ar-SA" dirty="0" smtClean="0"/>
          </a:p>
          <a:p>
            <a:r>
              <a:rPr lang="ar-SA" dirty="0" smtClean="0"/>
              <a:t>كم غاب عن المدرسة بسبب الربو </a:t>
            </a:r>
            <a:r>
              <a:rPr lang="ar-SA" dirty="0" err="1" smtClean="0"/>
              <a:t>و</a:t>
            </a:r>
            <a:endParaRPr lang="ar-SA" dirty="0" smtClean="0"/>
          </a:p>
          <a:p>
            <a:r>
              <a:rPr lang="ar-SA" dirty="0" smtClean="0"/>
              <a:t>كم تؤثر على فعالياته اليومية</a:t>
            </a:r>
          </a:p>
          <a:p>
            <a:endParaRPr lang="ar-SA" dirty="0" smtClean="0"/>
          </a:p>
          <a:p>
            <a:endParaRPr lang="ar-SA" dirty="0"/>
          </a:p>
        </p:txBody>
      </p:sp>
      <p:sp>
        <p:nvSpPr>
          <p:cNvPr id="3" name="عنوان 2"/>
          <p:cNvSpPr>
            <a:spLocks noGrp="1"/>
          </p:cNvSpPr>
          <p:nvPr>
            <p:ph type="title"/>
          </p:nvPr>
        </p:nvSpPr>
        <p:spPr/>
        <p:txBody>
          <a:bodyPr>
            <a:normAutofit/>
          </a:bodyPr>
          <a:lstStyle/>
          <a:p>
            <a:pPr algn="r"/>
            <a:r>
              <a:rPr lang="ar-SA" sz="2800" dirty="0" smtClean="0"/>
              <a:t> معرفة نمط  حدوث الأعراض عند كل مريض ربوي  وتأثيرها على حياته اليومية </a:t>
            </a:r>
            <a:endParaRPr lang="ar-SA"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484784"/>
            <a:ext cx="8229600" cy="4525963"/>
          </a:xfrm>
        </p:spPr>
        <p:txBody>
          <a:bodyPr>
            <a:normAutofit fontScale="85000" lnSpcReduction="10000"/>
          </a:bodyPr>
          <a:lstStyle/>
          <a:p>
            <a:pPr algn="l" rtl="0">
              <a:buNone/>
            </a:pPr>
            <a:r>
              <a:rPr lang="en-US" b="1" u="sng" dirty="0" smtClean="0">
                <a:solidFill>
                  <a:srgbClr val="FF0000"/>
                </a:solidFill>
              </a:rPr>
              <a:t>Examination of the chest </a:t>
            </a:r>
            <a:r>
              <a:rPr lang="en-US" dirty="0" smtClean="0"/>
              <a:t>is usually </a:t>
            </a:r>
          </a:p>
          <a:p>
            <a:pPr algn="l" rtl="0"/>
            <a:r>
              <a:rPr lang="en-US" b="1" dirty="0" smtClean="0">
                <a:solidFill>
                  <a:srgbClr val="0070C0"/>
                </a:solidFill>
              </a:rPr>
              <a:t>normal between attacks.</a:t>
            </a:r>
            <a:r>
              <a:rPr lang="en-US" dirty="0" smtClean="0"/>
              <a:t> </a:t>
            </a:r>
          </a:p>
          <a:p>
            <a:pPr algn="l" rtl="0"/>
            <a:r>
              <a:rPr lang="en-US" dirty="0" smtClean="0"/>
              <a:t>In long-standing asthma there may be hyperinflation of the chest, </a:t>
            </a:r>
            <a:r>
              <a:rPr lang="en-US" dirty="0" err="1" smtClean="0"/>
              <a:t>generalised</a:t>
            </a:r>
            <a:r>
              <a:rPr lang="en-US" dirty="0" smtClean="0"/>
              <a:t> polyphonic expiratory wheeze and a prolonged expiratory phase. </a:t>
            </a:r>
          </a:p>
          <a:p>
            <a:pPr algn="l" rtl="0"/>
            <a:r>
              <a:rPr lang="en-US" dirty="0" smtClean="0"/>
              <a:t>Onset of the disease in early childhood may result in Harrison </a:t>
            </a:r>
            <a:r>
              <a:rPr lang="en-US" dirty="0" err="1" smtClean="0"/>
              <a:t>sulci</a:t>
            </a:r>
            <a:r>
              <a:rPr lang="en-US" dirty="0" smtClean="0"/>
              <a:t> .</a:t>
            </a:r>
          </a:p>
          <a:p>
            <a:pPr algn="l" rtl="0">
              <a:buNone/>
            </a:pPr>
            <a:r>
              <a:rPr lang="en-US" dirty="0" smtClean="0"/>
              <a:t> </a:t>
            </a:r>
            <a:r>
              <a:rPr lang="en-US" b="1" u="sng" dirty="0" smtClean="0">
                <a:solidFill>
                  <a:srgbClr val="0070C0"/>
                </a:solidFill>
              </a:rPr>
              <a:t>Evidence of eczema</a:t>
            </a:r>
            <a:r>
              <a:rPr lang="en-US" u="sng" dirty="0" smtClean="0"/>
              <a:t> </a:t>
            </a:r>
            <a:r>
              <a:rPr lang="en-US" dirty="0" smtClean="0"/>
              <a:t>should be sought, </a:t>
            </a:r>
          </a:p>
          <a:p>
            <a:pPr algn="l" rtl="0">
              <a:buNone/>
            </a:pPr>
            <a:r>
              <a:rPr lang="en-US" dirty="0" smtClean="0"/>
              <a:t>examination of </a:t>
            </a:r>
            <a:r>
              <a:rPr lang="en-US" u="sng" dirty="0" smtClean="0"/>
              <a:t>the </a:t>
            </a:r>
            <a:r>
              <a:rPr lang="en-US" b="1" u="sng" dirty="0" smtClean="0">
                <a:solidFill>
                  <a:srgbClr val="0070C0"/>
                </a:solidFill>
              </a:rPr>
              <a:t>nasal mucosa for allergic rhinitis</a:t>
            </a:r>
            <a:r>
              <a:rPr lang="en-US" dirty="0" smtClean="0"/>
              <a:t>.</a:t>
            </a:r>
          </a:p>
          <a:p>
            <a:pPr algn="l" rtl="0">
              <a:buNone/>
            </a:pPr>
            <a:r>
              <a:rPr lang="en-US" dirty="0" smtClean="0"/>
              <a:t> </a:t>
            </a:r>
            <a:r>
              <a:rPr lang="en-US" b="1" u="sng" dirty="0" smtClean="0">
                <a:solidFill>
                  <a:srgbClr val="0070C0"/>
                </a:solidFill>
              </a:rPr>
              <a:t>Growth</a:t>
            </a:r>
            <a:r>
              <a:rPr lang="en-US" dirty="0" smtClean="0"/>
              <a:t> should be plotted but is normal unless the asthma is extremely severe.</a:t>
            </a:r>
          </a:p>
          <a:p>
            <a:pPr algn="l" rtl="0"/>
            <a:r>
              <a:rPr lang="en-US" dirty="0" smtClean="0"/>
              <a:t>.</a:t>
            </a:r>
            <a:endParaRPr lang="ar-SA" dirty="0"/>
          </a:p>
        </p:txBody>
      </p:sp>
      <p:sp>
        <p:nvSpPr>
          <p:cNvPr id="2" name="عنوان 1"/>
          <p:cNvSpPr>
            <a:spLocks noGrp="1"/>
          </p:cNvSpPr>
          <p:nvPr>
            <p:ph type="title"/>
          </p:nvPr>
        </p:nvSpPr>
        <p:spPr/>
        <p:txBody>
          <a:bodyPr/>
          <a:lstStyle/>
          <a:p>
            <a:r>
              <a:rPr lang="en-US" dirty="0" smtClean="0"/>
              <a:t>Examination</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11.jpg"/>
          <p:cNvPicPr>
            <a:picLocks noGrp="1" noChangeAspect="1"/>
          </p:cNvPicPr>
          <p:nvPr>
            <p:ph idx="1"/>
          </p:nvPr>
        </p:nvPicPr>
        <p:blipFill>
          <a:blip r:embed="rId3" cstate="print"/>
          <a:stretch>
            <a:fillRect/>
          </a:stretch>
        </p:blipFill>
        <p:spPr>
          <a:xfrm>
            <a:off x="1331640" y="476672"/>
            <a:ext cx="6044690" cy="4525962"/>
          </a:xfrm>
        </p:spPr>
      </p:pic>
      <p:sp>
        <p:nvSpPr>
          <p:cNvPr id="2" name="عنوان 1"/>
          <p:cNvSpPr>
            <a:spLocks noGrp="1"/>
          </p:cNvSpPr>
          <p:nvPr>
            <p:ph type="title"/>
          </p:nvPr>
        </p:nvSpPr>
        <p:spPr/>
        <p:txBody>
          <a:bodyPr/>
          <a:lstStyle/>
          <a:p>
            <a:endParaRPr lang="ar-SA"/>
          </a:p>
        </p:txBody>
      </p:sp>
      <p:sp>
        <p:nvSpPr>
          <p:cNvPr id="4" name="مستطيل 3"/>
          <p:cNvSpPr/>
          <p:nvPr/>
        </p:nvSpPr>
        <p:spPr>
          <a:xfrm>
            <a:off x="251520" y="5657671"/>
            <a:ext cx="8892480"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US" dirty="0" smtClean="0"/>
              <a:t>Figure 16.11 The depressions at the base of the thorax associated with the muscular insertion of the diaphragm are called Harrison </a:t>
            </a:r>
            <a:r>
              <a:rPr lang="en-US" dirty="0" err="1" smtClean="0"/>
              <a:t>sulci</a:t>
            </a:r>
            <a:r>
              <a:rPr lang="en-US" dirty="0" smtClean="0"/>
              <a:t>, and are associated with chronic obstructive airways disease such as asthma during childhood.</a:t>
            </a: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r>
              <a:rPr lang="ar-SA" dirty="0" smtClean="0"/>
              <a:t>1-فشل النمو، سعال رطب،</a:t>
            </a:r>
            <a:r>
              <a:rPr lang="ar-SA" dirty="0" err="1" smtClean="0"/>
              <a:t>اصابع</a:t>
            </a:r>
            <a:r>
              <a:rPr lang="ar-SA" dirty="0" smtClean="0"/>
              <a:t> </a:t>
            </a:r>
            <a:r>
              <a:rPr lang="ar-SA" dirty="0" err="1" smtClean="0"/>
              <a:t>ابقراطية</a:t>
            </a:r>
            <a:r>
              <a:rPr lang="ar-SA" dirty="0" smtClean="0"/>
              <a:t> تتماشى مع  </a:t>
            </a:r>
            <a:r>
              <a:rPr lang="ar-SA" dirty="0" err="1" smtClean="0"/>
              <a:t>انتانات</a:t>
            </a:r>
            <a:r>
              <a:rPr lang="ar-SA" dirty="0" smtClean="0"/>
              <a:t> مزمنة مثال داء </a:t>
            </a:r>
            <a:r>
              <a:rPr lang="ar-SA" dirty="0" err="1" smtClean="0"/>
              <a:t>معثكلة</a:t>
            </a:r>
            <a:r>
              <a:rPr lang="ar-SA" dirty="0" smtClean="0"/>
              <a:t> كيسي ليفي </a:t>
            </a:r>
            <a:r>
              <a:rPr lang="ar-SA" dirty="0" err="1" smtClean="0"/>
              <a:t>او</a:t>
            </a:r>
            <a:r>
              <a:rPr lang="ar-SA" dirty="0" smtClean="0"/>
              <a:t> توسع قصبات</a:t>
            </a:r>
            <a:endParaRPr lang="en-US" dirty="0" smtClean="0"/>
          </a:p>
          <a:p>
            <a:r>
              <a:rPr lang="ar-SA" dirty="0" smtClean="0"/>
              <a:t>2-بدء الأعراض بعمر مبكر جدا أو بعمر الوليد(وخاصة في حال ترافقه مع فشل النمو)</a:t>
            </a:r>
            <a:endParaRPr lang="en-US" dirty="0" smtClean="0"/>
          </a:p>
          <a:p>
            <a:r>
              <a:rPr lang="ar-SA" dirty="0" smtClean="0"/>
              <a:t>3-اقياء مترافق مع أعراض تنفسية دائما</a:t>
            </a:r>
            <a:endParaRPr lang="en-US" dirty="0" smtClean="0"/>
          </a:p>
          <a:p>
            <a:r>
              <a:rPr lang="ar-SA" dirty="0" smtClean="0"/>
              <a:t>4-وزيز مستمر</a:t>
            </a:r>
            <a:endParaRPr lang="en-US" dirty="0" smtClean="0"/>
          </a:p>
          <a:p>
            <a:r>
              <a:rPr lang="ar-SA" dirty="0" smtClean="0"/>
              <a:t>5-عدم الاستجابة لأدوية السيطرة للربو</a:t>
            </a:r>
          </a:p>
          <a:p>
            <a:r>
              <a:rPr lang="ar-SA" dirty="0" smtClean="0"/>
              <a:t>6-علامات قلبية وعائية أو رئوية بؤرية أو وجود تبقرط أصابع</a:t>
            </a:r>
            <a:endParaRPr lang="en-US" dirty="0" smtClean="0"/>
          </a:p>
          <a:p>
            <a:endParaRPr lang="ar-LB" dirty="0"/>
          </a:p>
        </p:txBody>
      </p:sp>
      <p:sp>
        <p:nvSpPr>
          <p:cNvPr id="3" name="Title 2"/>
          <p:cNvSpPr>
            <a:spLocks noGrp="1"/>
          </p:cNvSpPr>
          <p:nvPr>
            <p:ph type="title"/>
          </p:nvPr>
        </p:nvSpPr>
        <p:spPr/>
        <p:txBody>
          <a:bodyPr>
            <a:normAutofit fontScale="90000"/>
          </a:bodyPr>
          <a:lstStyle/>
          <a:p>
            <a:r>
              <a:rPr lang="ar-SA" dirty="0" smtClean="0"/>
              <a:t>التظاهرات التالية  تقترح تشخيصا آخر غير الربو</a:t>
            </a:r>
            <a:endParaRPr lang="ar-L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dirty="0" smtClean="0"/>
              <a:t>Asthma can usually be diagnosed from the history and examination and no investigations are needed</a:t>
            </a:r>
          </a:p>
          <a:p>
            <a:pPr algn="r" rtl="0"/>
            <a:r>
              <a:rPr lang="en-US" dirty="0" smtClean="0"/>
              <a:t>.</a:t>
            </a:r>
            <a:r>
              <a:rPr lang="ar-SA" b="1" dirty="0" smtClean="0"/>
              <a:t> تشخيص الربو عند الأطفال </a:t>
            </a:r>
            <a:endParaRPr lang="en-US" b="1" dirty="0" smtClean="0"/>
          </a:p>
          <a:p>
            <a:pPr algn="r" rtl="0"/>
            <a:r>
              <a:rPr lang="ar-SA" b="1" dirty="0" smtClean="0"/>
              <a:t>سريري ،يعتمد على تمييز النمط الوصفي النوبي للأعراض في غياب </a:t>
            </a:r>
            <a:endParaRPr lang="en-US" b="1" dirty="0" smtClean="0"/>
          </a:p>
          <a:p>
            <a:pPr algn="r" rtl="0">
              <a:buNone/>
            </a:pPr>
            <a:r>
              <a:rPr lang="ar-SA" b="1" dirty="0" smtClean="0"/>
              <a:t>وجود تفسير بديل</a:t>
            </a:r>
          </a:p>
          <a:p>
            <a:pPr rtl="0">
              <a:buNone/>
            </a:pPr>
            <a:r>
              <a:rPr lang="ar-SA" b="1" dirty="0" smtClean="0"/>
              <a:t>يعتمد على قصة </a:t>
            </a:r>
            <a:r>
              <a:rPr lang="ar-SA" b="1" dirty="0" err="1" smtClean="0"/>
              <a:t>وزيز</a:t>
            </a:r>
            <a:r>
              <a:rPr lang="ar-SA" b="1" dirty="0" smtClean="0"/>
              <a:t> متكرر مع حدوث هجمات حادة </a:t>
            </a:r>
            <a:r>
              <a:rPr lang="ar-SA" b="1" dirty="0" err="1" smtClean="0"/>
              <a:t>تحرضت</a:t>
            </a:r>
            <a:r>
              <a:rPr lang="ar-SA" b="1" dirty="0" smtClean="0"/>
              <a:t> بسبب </a:t>
            </a:r>
            <a:r>
              <a:rPr lang="en-US" b="1" dirty="0" smtClean="0"/>
              <a:t>  </a:t>
            </a:r>
            <a:r>
              <a:rPr lang="ar-SA" b="1" dirty="0" err="1" smtClean="0"/>
              <a:t>انتان</a:t>
            </a:r>
            <a:r>
              <a:rPr lang="ar-SA" b="1" dirty="0" smtClean="0"/>
              <a:t> تنفسي فيروسي</a:t>
            </a:r>
            <a:endParaRPr lang="en-US" dirty="0" smtClean="0"/>
          </a:p>
        </p:txBody>
      </p:sp>
      <p:sp>
        <p:nvSpPr>
          <p:cNvPr id="2" name="عنوان 1"/>
          <p:cNvSpPr>
            <a:spLocks noGrp="1"/>
          </p:cNvSpPr>
          <p:nvPr>
            <p:ph type="title"/>
          </p:nvPr>
        </p:nvSpPr>
        <p:spPr/>
        <p:txBody>
          <a:bodyPr/>
          <a:lstStyle/>
          <a:p>
            <a:r>
              <a:rPr lang="en-US" dirty="0" smtClean="0"/>
              <a:t>diagnosis</a:t>
            </a:r>
            <a:endParaRPr lang="ar-S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pPr algn="l" rtl="0">
              <a:buNone/>
            </a:pPr>
            <a:r>
              <a:rPr lang="en-US" dirty="0" smtClean="0"/>
              <a:t>Asthma is the </a:t>
            </a:r>
            <a:r>
              <a:rPr lang="en-US" b="1" dirty="0" smtClean="0">
                <a:solidFill>
                  <a:srgbClr val="FF0000"/>
                </a:solidFill>
              </a:rPr>
              <a:t>most common chronic respiratory </a:t>
            </a:r>
            <a:r>
              <a:rPr lang="en-US" dirty="0" smtClean="0"/>
              <a:t>disorder in childhood, affecting 15-20% of children. Worldwide there has been a significant increase in the incidence of asthma over the last 40 years, although this has now </a:t>
            </a:r>
            <a:r>
              <a:rPr lang="en-US" dirty="0" err="1" smtClean="0"/>
              <a:t>plateaued</a:t>
            </a:r>
            <a:r>
              <a:rPr lang="en-US" dirty="0" smtClean="0"/>
              <a:t> in many developed countries. Although the symptoms of asthma are readily controlled in most children, it is an important cause of:</a:t>
            </a:r>
          </a:p>
          <a:p>
            <a:pPr algn="l" rtl="0"/>
            <a:r>
              <a:rPr lang="en-US" dirty="0" smtClean="0"/>
              <a:t>  </a:t>
            </a:r>
            <a:r>
              <a:rPr lang="en-US" b="1" dirty="0" smtClean="0">
                <a:solidFill>
                  <a:srgbClr val="FF0000"/>
                </a:solidFill>
              </a:rPr>
              <a:t>absence from school</a:t>
            </a:r>
          </a:p>
          <a:p>
            <a:pPr algn="l" rtl="0"/>
            <a:r>
              <a:rPr lang="en-US" dirty="0" smtClean="0"/>
              <a:t> </a:t>
            </a:r>
            <a:r>
              <a:rPr lang="en-US" b="1" dirty="0" smtClean="0">
                <a:solidFill>
                  <a:srgbClr val="00B050"/>
                </a:solidFill>
              </a:rPr>
              <a:t>restricted activity </a:t>
            </a:r>
          </a:p>
          <a:p>
            <a:pPr algn="l" rtl="0"/>
            <a:r>
              <a:rPr lang="en-US" b="1" dirty="0" smtClean="0">
                <a:solidFill>
                  <a:srgbClr val="00B050"/>
                </a:solidFill>
              </a:rPr>
              <a:t> </a:t>
            </a:r>
            <a:r>
              <a:rPr lang="en-US" b="1" dirty="0" smtClean="0">
                <a:solidFill>
                  <a:schemeClr val="accent2">
                    <a:lumMod val="75000"/>
                  </a:schemeClr>
                </a:solidFill>
              </a:rPr>
              <a:t>anxiety for the child and family</a:t>
            </a:r>
            <a:r>
              <a:rPr lang="en-US" dirty="0" smtClean="0"/>
              <a:t>. </a:t>
            </a:r>
          </a:p>
          <a:p>
            <a:pPr algn="l" rtl="0"/>
            <a:r>
              <a:rPr lang="en-US" dirty="0" smtClean="0"/>
              <a:t> still  </a:t>
            </a:r>
            <a:r>
              <a:rPr lang="en-US" b="1" dirty="0" smtClean="0">
                <a:solidFill>
                  <a:srgbClr val="C00000"/>
                </a:solidFill>
              </a:rPr>
              <a:t>deaths</a:t>
            </a:r>
            <a:r>
              <a:rPr lang="en-US" dirty="0" smtClean="0"/>
              <a:t> from asthma in children each year. </a:t>
            </a:r>
          </a:p>
          <a:p>
            <a:pPr algn="l" rtl="0"/>
            <a:endParaRPr lang="ar-SA" dirty="0"/>
          </a:p>
        </p:txBody>
      </p:sp>
      <p:sp>
        <p:nvSpPr>
          <p:cNvPr id="2" name="عنوان 1"/>
          <p:cNvSpPr>
            <a:spLocks noGrp="1"/>
          </p:cNvSpPr>
          <p:nvPr>
            <p:ph type="title"/>
          </p:nvPr>
        </p:nvSpPr>
        <p:spPr>
          <a:xfrm>
            <a:off x="457200" y="274638"/>
            <a:ext cx="3250704" cy="850106"/>
          </a:xfrm>
        </p:spPr>
        <p:style>
          <a:lnRef idx="3">
            <a:schemeClr val="lt1"/>
          </a:lnRef>
          <a:fillRef idx="1">
            <a:schemeClr val="accent1"/>
          </a:fillRef>
          <a:effectRef idx="1">
            <a:schemeClr val="accent1"/>
          </a:effectRef>
          <a:fontRef idx="minor">
            <a:schemeClr val="lt1"/>
          </a:fontRef>
        </p:style>
        <p:txBody>
          <a:bodyPr/>
          <a:lstStyle/>
          <a:p>
            <a:r>
              <a:rPr lang="en-US" dirty="0" smtClean="0"/>
              <a:t>Asthma </a:t>
            </a:r>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l" rtl="0">
              <a:buNone/>
            </a:pPr>
            <a:endParaRPr lang="en-US" dirty="0" smtClean="0"/>
          </a:p>
          <a:p>
            <a:pPr algn="l" rtl="0"/>
            <a:r>
              <a:rPr lang="en-US" dirty="0" smtClean="0"/>
              <a:t> Sometimes, specific investigations are required to confirm the diagnosis, or explore the severity and phenotype in more detail. </a:t>
            </a:r>
          </a:p>
          <a:p>
            <a:pPr algn="l" rtl="0"/>
            <a:r>
              <a:rPr lang="en-US" b="1" dirty="0" smtClean="0">
                <a:solidFill>
                  <a:srgbClr val="FF0000"/>
                </a:solidFill>
              </a:rPr>
              <a:t>Skin-prick testing </a:t>
            </a:r>
            <a:r>
              <a:rPr lang="en-US" dirty="0" smtClean="0"/>
              <a:t>for common allergens is often considered both as an aid to the diagnosis of </a:t>
            </a:r>
            <a:r>
              <a:rPr lang="en-US" dirty="0" err="1" smtClean="0"/>
              <a:t>atopy</a:t>
            </a:r>
            <a:r>
              <a:rPr lang="en-US" dirty="0" smtClean="0"/>
              <a:t> and to identify allergens which may be acting as triggers.</a:t>
            </a:r>
          </a:p>
          <a:p>
            <a:pPr algn="l" rtl="0"/>
            <a:r>
              <a:rPr lang="en-US" dirty="0" smtClean="0"/>
              <a:t> </a:t>
            </a:r>
            <a:r>
              <a:rPr lang="en-US" b="1" dirty="0" smtClean="0">
                <a:solidFill>
                  <a:srgbClr val="FF0000"/>
                </a:solidFill>
              </a:rPr>
              <a:t>A chest X-ray</a:t>
            </a:r>
            <a:r>
              <a:rPr lang="en-US" dirty="0" smtClean="0"/>
              <a:t> is usually normal but may help to rule out other conditions. If there is uncertainty,</a:t>
            </a:r>
          </a:p>
        </p:txBody>
      </p:sp>
      <p:sp>
        <p:nvSpPr>
          <p:cNvPr id="2" name="عنوان 1"/>
          <p:cNvSpPr>
            <a:spLocks noGrp="1"/>
          </p:cNvSpPr>
          <p:nvPr>
            <p:ph type="title"/>
          </p:nvPr>
        </p:nvSpPr>
        <p:spPr/>
        <p:txBody>
          <a:bodyPr/>
          <a:lstStyle/>
          <a:p>
            <a:r>
              <a:rPr lang="en-US" dirty="0" smtClean="0"/>
              <a:t>Investigations</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n-US" dirty="0" smtClean="0"/>
              <a:t> </a:t>
            </a:r>
            <a:r>
              <a:rPr lang="en-US" b="1" dirty="0" smtClean="0">
                <a:solidFill>
                  <a:srgbClr val="FF0000"/>
                </a:solidFill>
              </a:rPr>
              <a:t>recording peak expiratory flow rate (PEFR) </a:t>
            </a:r>
            <a:r>
              <a:rPr lang="en-US" dirty="0" smtClean="0"/>
              <a:t>may be useful. Most children over 5 years of age can use a peak flow meter. Uncontrolled asthma leads to increased variability in peak flow, with both diurnal variability (morning PEFR usually lower than evening PEFR) and day-to-day variability (change in PEFR over the course of a week). Often,</a:t>
            </a:r>
          </a:p>
          <a:p>
            <a:pPr algn="l" rtl="0"/>
            <a:r>
              <a:rPr lang="en-US" dirty="0" smtClean="0"/>
              <a:t> </a:t>
            </a:r>
            <a:r>
              <a:rPr lang="en-US" b="1" dirty="0" smtClean="0">
                <a:solidFill>
                  <a:srgbClr val="FF0000"/>
                </a:solidFill>
              </a:rPr>
              <a:t>response to treatment </a:t>
            </a:r>
            <a:r>
              <a:rPr lang="en-US" dirty="0" smtClean="0"/>
              <a:t>is the most helpful investigation. This can be assessed if necessary by measuring the PEFR before and after inhaling a bronchodilator; it should increase by more than 10-15%. </a:t>
            </a:r>
            <a:endParaRPr lang="ar-SA" dirty="0" smtClean="0"/>
          </a:p>
          <a:p>
            <a:endParaRPr lang="en-US" dirty="0"/>
          </a:p>
        </p:txBody>
      </p:sp>
      <p:sp>
        <p:nvSpPr>
          <p:cNvPr id="3" name="Title 2"/>
          <p:cNvSpPr>
            <a:spLocks noGrp="1"/>
          </p:cNvSpPr>
          <p:nvPr>
            <p:ph type="title"/>
          </p:nvPr>
        </p:nvSpPr>
        <p:spPr>
          <a:xfrm>
            <a:off x="395536" y="188640"/>
            <a:ext cx="8229600" cy="1143000"/>
          </a:xfrm>
        </p:spPr>
        <p:txBody>
          <a:bodyPr/>
          <a:lstStyle/>
          <a:p>
            <a:r>
              <a:rPr lang="en-US" dirty="0" smtClean="0"/>
              <a:t>Investigations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algn="l" rtl="0">
              <a:buNone/>
            </a:pPr>
            <a:r>
              <a:rPr lang="en-US" b="1" dirty="0" smtClean="0">
                <a:solidFill>
                  <a:srgbClr val="FF0000"/>
                </a:solidFill>
              </a:rPr>
              <a:t>The aim of management </a:t>
            </a:r>
            <a:r>
              <a:rPr lang="en-US" dirty="0" smtClean="0"/>
              <a:t>is to</a:t>
            </a:r>
          </a:p>
          <a:p>
            <a:pPr algn="l" rtl="0"/>
            <a:r>
              <a:rPr lang="en-US" dirty="0" smtClean="0"/>
              <a:t> allow the child to lead as normal a life as possible</a:t>
            </a:r>
          </a:p>
          <a:p>
            <a:pPr algn="l" rtl="0"/>
            <a:r>
              <a:rPr lang="en-US" dirty="0" smtClean="0"/>
              <a:t> by controlling symptoms and</a:t>
            </a:r>
          </a:p>
          <a:p>
            <a:pPr algn="l" rtl="0"/>
            <a:r>
              <a:rPr lang="en-US" dirty="0" smtClean="0"/>
              <a:t> preventing exacerbations,</a:t>
            </a:r>
          </a:p>
          <a:p>
            <a:pPr algn="l" rtl="0"/>
            <a:r>
              <a:rPr lang="en-US" dirty="0" smtClean="0"/>
              <a:t> </a:t>
            </a:r>
            <a:r>
              <a:rPr lang="en-US" dirty="0" err="1" smtClean="0"/>
              <a:t>optimising</a:t>
            </a:r>
            <a:r>
              <a:rPr lang="en-US" dirty="0" smtClean="0"/>
              <a:t> pulmonary function, while</a:t>
            </a:r>
          </a:p>
          <a:p>
            <a:pPr algn="l" rtl="0"/>
            <a:r>
              <a:rPr lang="en-US" dirty="0" smtClean="0"/>
              <a:t> </a:t>
            </a:r>
            <a:r>
              <a:rPr lang="en-US" dirty="0" err="1" smtClean="0"/>
              <a:t>minimising</a:t>
            </a:r>
            <a:r>
              <a:rPr lang="en-US" dirty="0" smtClean="0"/>
              <a:t> treatment and side-effects.</a:t>
            </a:r>
          </a:p>
          <a:p>
            <a:pPr algn="l" rtl="0"/>
            <a:endParaRPr lang="en-US" dirty="0" smtClean="0"/>
          </a:p>
          <a:p>
            <a:pPr algn="l" rtl="0">
              <a:buNone/>
            </a:pPr>
            <a:r>
              <a:rPr lang="en-US" dirty="0" smtClean="0"/>
              <a:t> It is important to set the aims with the child as they are more likely to comply with their therapy if they are involved in their management.</a:t>
            </a:r>
          </a:p>
          <a:p>
            <a:pPr algn="l" rtl="0">
              <a:buNone/>
            </a:pPr>
            <a:r>
              <a:rPr lang="en-US" dirty="0" smtClean="0"/>
              <a:t> An evidence-based and regularly updated British Guideline on Asthma Management gives guidance on asthma treatment in children and adults. </a:t>
            </a:r>
          </a:p>
          <a:p>
            <a:pPr algn="l" rtl="0"/>
            <a:r>
              <a:rPr lang="en-US" dirty="0" smtClean="0"/>
              <a:t>Medications used to treat children with asthma are shown in </a:t>
            </a:r>
            <a:r>
              <a:rPr lang="en-US" dirty="0" smtClean="0">
                <a:hlinkClick r:id="rId3" tooltip="Go here now"/>
              </a:rPr>
              <a:t>Table 16.2</a:t>
            </a:r>
            <a:r>
              <a:rPr lang="en-US" dirty="0" smtClean="0"/>
              <a:t>. </a:t>
            </a:r>
            <a:endParaRPr lang="ar-SA" dirty="0"/>
          </a:p>
        </p:txBody>
      </p:sp>
      <p:sp>
        <p:nvSpPr>
          <p:cNvPr id="2" name="عنوان 1"/>
          <p:cNvSpPr>
            <a:spLocks noGrp="1"/>
          </p:cNvSpPr>
          <p:nvPr>
            <p:ph type="title"/>
          </p:nvPr>
        </p:nvSpPr>
        <p:spPr/>
        <p:txBody>
          <a:bodyPr/>
          <a:lstStyle/>
          <a:p>
            <a:r>
              <a:rPr lang="en-US" dirty="0" smtClean="0"/>
              <a:t>Management </a:t>
            </a:r>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ar-SA" dirty="0" smtClean="0"/>
              <a:t>تهدف معالجة الربو عند الأطفال إلى حياة طبيعية للطفل </a:t>
            </a:r>
            <a:r>
              <a:rPr lang="ar-SA" dirty="0" err="1" smtClean="0"/>
              <a:t>الربوي</a:t>
            </a:r>
            <a:r>
              <a:rPr lang="ar-SA" dirty="0" smtClean="0"/>
              <a:t> قدر المستطاع وفقا لما يلي:</a:t>
            </a:r>
            <a:endParaRPr lang="en-US" dirty="0" smtClean="0"/>
          </a:p>
          <a:p>
            <a:r>
              <a:rPr lang="ar-SA" dirty="0" smtClean="0"/>
              <a:t>تحقيق سيطرة جيدة على الأعراض </a:t>
            </a:r>
          </a:p>
          <a:p>
            <a:r>
              <a:rPr lang="ar-SA" dirty="0" smtClean="0"/>
              <a:t>والمحافظة على مستويات نشاط وفعالية جسدية طبيعية</a:t>
            </a:r>
            <a:endParaRPr lang="en-US" dirty="0" smtClean="0"/>
          </a:p>
          <a:p>
            <a:r>
              <a:rPr lang="ar-SA" dirty="0" smtClean="0"/>
              <a:t>-منع حدوث هجمات ربو حادة </a:t>
            </a:r>
          </a:p>
          <a:p>
            <a:r>
              <a:rPr lang="ar-SA" dirty="0" smtClean="0"/>
              <a:t>والحفاظ على وظائف الرئة بالحدود الطبيعية</a:t>
            </a:r>
          </a:p>
          <a:p>
            <a:r>
              <a:rPr lang="ar-SA" dirty="0" smtClean="0"/>
              <a:t>أقل كمية من الأدوية مع أقل </a:t>
            </a:r>
            <a:r>
              <a:rPr lang="ar-SA" dirty="0" err="1" smtClean="0"/>
              <a:t>مايمكن</a:t>
            </a:r>
            <a:r>
              <a:rPr lang="ar-SA" dirty="0" smtClean="0"/>
              <a:t> من الآثار الجانبية للأدوية</a:t>
            </a:r>
            <a:endParaRPr lang="ar-LB" dirty="0"/>
          </a:p>
        </p:txBody>
      </p:sp>
      <p:sp>
        <p:nvSpPr>
          <p:cNvPr id="3" name="Title 2"/>
          <p:cNvSpPr>
            <a:spLocks noGrp="1"/>
          </p:cNvSpPr>
          <p:nvPr>
            <p:ph type="title"/>
          </p:nvPr>
        </p:nvSpPr>
        <p:spPr/>
        <p:txBody>
          <a:bodyPr>
            <a:normAutofit fontScale="90000"/>
          </a:bodyPr>
          <a:lstStyle/>
          <a:p>
            <a:pPr algn="ctr"/>
            <a:r>
              <a:rPr lang="ar-SA" u="sng" dirty="0" smtClean="0"/>
              <a:t>هدف التدبير</a:t>
            </a:r>
            <a:r>
              <a:rPr lang="en-US" dirty="0" smtClean="0"/>
              <a:t/>
            </a:r>
            <a:br>
              <a:rPr lang="en-US" dirty="0" smtClean="0"/>
            </a:br>
            <a:endParaRPr lang="ar-L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يجب أن يزود كل الأشخاص المصابين بالربو و/أو الأبوين بثقافة التدبير الذاتي والتي تتضمن خطة مكتوبة للتعامل مع الربو مدعومة بمراجعات للمتابعة</a:t>
            </a:r>
          </a:p>
          <a:p>
            <a:r>
              <a:rPr lang="ar-AE" b="1" dirty="0" smtClean="0">
                <a:solidFill>
                  <a:srgbClr val="FF0000"/>
                </a:solidFill>
              </a:rPr>
              <a:t>مشاركة الطفل ليحمل وهو يكبر توجهات ايجابية نحو الربو</a:t>
            </a:r>
          </a:p>
          <a:p>
            <a:endParaRPr lang="en-US" dirty="0" smtClean="0"/>
          </a:p>
          <a:p>
            <a:r>
              <a:rPr lang="ar-SA" dirty="0" smtClean="0"/>
              <a:t>-- تنجح البرامج التثقيفية حول الربو عندما تكون هناك علاقة جيدة بين المريض وذويه وبين طبيب الرعاية الصحية بحيث يكون المريض و/أو الأبوين متعاونين ومتجاوبين بدرجة عالية مع أهداف معالجة الربو ويقومون بمتابعة دورية منتظمة</a:t>
            </a:r>
            <a:endParaRPr lang="ar-LB" dirty="0"/>
          </a:p>
        </p:txBody>
      </p:sp>
      <p:sp>
        <p:nvSpPr>
          <p:cNvPr id="3" name="Title 2"/>
          <p:cNvSpPr>
            <a:spLocks noGrp="1"/>
          </p:cNvSpPr>
          <p:nvPr>
            <p:ph type="title"/>
          </p:nvPr>
        </p:nvSpPr>
        <p:spPr/>
        <p:txBody>
          <a:bodyPr>
            <a:normAutofit fontScale="90000"/>
          </a:bodyPr>
          <a:lstStyle/>
          <a:p>
            <a:r>
              <a:rPr lang="ar-SA" u="sng" dirty="0" smtClean="0"/>
              <a:t> </a:t>
            </a:r>
            <a:r>
              <a:rPr lang="ar-SA" dirty="0" smtClean="0"/>
              <a:t>تثقيف الأهل والمريض حول عناصر تدبير الربو</a:t>
            </a:r>
            <a:r>
              <a:rPr lang="en-US" dirty="0" smtClean="0"/>
              <a:t/>
            </a:r>
            <a:br>
              <a:rPr lang="en-US" dirty="0" smtClean="0"/>
            </a:br>
            <a:endParaRPr lang="ar-L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a:p>
        </p:txBody>
      </p:sp>
      <p:sp>
        <p:nvSpPr>
          <p:cNvPr id="2" name="عنوان 1"/>
          <p:cNvSpPr>
            <a:spLocks noGrp="1"/>
          </p:cNvSpPr>
          <p:nvPr>
            <p:ph type="title"/>
          </p:nvPr>
        </p:nvSpPr>
        <p:spPr/>
        <p:txBody>
          <a:bodyPr/>
          <a:lstStyle/>
          <a:p>
            <a:endParaRPr lang="ar-SA" dirty="0"/>
          </a:p>
        </p:txBody>
      </p:sp>
      <p:pic>
        <p:nvPicPr>
          <p:cNvPr id="4098" name="Picture 2"/>
          <p:cNvPicPr>
            <a:picLocks noChangeAspect="1" noChangeArrowheads="1"/>
          </p:cNvPicPr>
          <p:nvPr/>
        </p:nvPicPr>
        <p:blipFill>
          <a:blip r:embed="rId3" cstate="print"/>
          <a:srcRect/>
          <a:stretch>
            <a:fillRect/>
          </a:stretch>
        </p:blipFill>
        <p:spPr bwMode="auto">
          <a:xfrm>
            <a:off x="0" y="476672"/>
            <a:ext cx="9144000" cy="48798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pPr>
              <a:buFont typeface="Wingdings" pitchFamily="2" charset="2"/>
              <a:buChar char="Ø"/>
            </a:pPr>
            <a:r>
              <a:rPr lang="ar-SA" dirty="0" smtClean="0"/>
              <a:t>-مناقشة شخصية عن عدة مواضيعمثل تجنب المحرضات وتحقيق بيئة خالية من التدخين لدعم المرضى وعائلاتهم للتعايش مع الربو</a:t>
            </a:r>
          </a:p>
          <a:p>
            <a:pPr>
              <a:buFont typeface="Wingdings" pitchFamily="2" charset="2"/>
              <a:buChar char="Ø"/>
            </a:pPr>
            <a:r>
              <a:rPr lang="ar-SA" dirty="0" smtClean="0"/>
              <a:t>.</a:t>
            </a:r>
            <a:r>
              <a:rPr lang="ar-SA" b="1" dirty="0" smtClean="0"/>
              <a:t> </a:t>
            </a:r>
            <a:r>
              <a:rPr lang="ar-SA" dirty="0" smtClean="0"/>
              <a:t>-تدريب على تقنيات الإنشاق الصحيحة وطريقة استخدام البخاخات وأجهزة </a:t>
            </a:r>
            <a:r>
              <a:rPr lang="ar-SA" dirty="0" err="1" smtClean="0"/>
              <a:t>الإنشاق</a:t>
            </a:r>
            <a:r>
              <a:rPr lang="ar-SA" dirty="0" smtClean="0"/>
              <a:t>-أهمية الالتزام بنظام الأدوية الموصوف</a:t>
            </a:r>
            <a:endParaRPr lang="en-US" dirty="0" smtClean="0"/>
          </a:p>
          <a:p>
            <a:pPr>
              <a:buFont typeface="Wingdings" pitchFamily="2" charset="2"/>
              <a:buChar char="Ø"/>
            </a:pPr>
            <a:r>
              <a:rPr lang="ar-SA" dirty="0" smtClean="0"/>
              <a:t>-خطة عمل مكتوبة عن الربو و يجب ألا يخرج أي طفل من المشفى بدون خطة عمل مكتوبة توضح التعامل مع الربو </a:t>
            </a:r>
            <a:endParaRPr lang="en-US" dirty="0" smtClean="0"/>
          </a:p>
          <a:p>
            <a:pPr>
              <a:buFont typeface="Wingdings" pitchFamily="2" charset="2"/>
              <a:buChar char="Ø"/>
            </a:pPr>
            <a:r>
              <a:rPr lang="ar-SA" dirty="0" smtClean="0"/>
              <a:t>-ايجب تثقيف الاهل حول ا</a:t>
            </a:r>
            <a:r>
              <a:rPr lang="ar-SY" dirty="0" smtClean="0"/>
              <a:t>ل</a:t>
            </a:r>
            <a:r>
              <a:rPr lang="ar-SA" dirty="0" smtClean="0"/>
              <a:t>أعراض باكرة لنوبة الربو الحادة :وكيفية التعامل معها</a:t>
            </a:r>
            <a:endParaRPr lang="en-US" dirty="0" smtClean="0"/>
          </a:p>
          <a:p>
            <a:pPr>
              <a:buNone/>
            </a:pPr>
            <a:endParaRPr lang="ar-LB" dirty="0"/>
          </a:p>
        </p:txBody>
      </p:sp>
      <p:sp>
        <p:nvSpPr>
          <p:cNvPr id="3" name="Title 2"/>
          <p:cNvSpPr>
            <a:spLocks noGrp="1"/>
          </p:cNvSpPr>
          <p:nvPr>
            <p:ph type="title"/>
          </p:nvPr>
        </p:nvSpPr>
        <p:spPr/>
        <p:txBody>
          <a:bodyPr/>
          <a:lstStyle/>
          <a:p>
            <a:pPr algn="ctr"/>
            <a:r>
              <a:rPr lang="ar-SA" dirty="0" smtClean="0"/>
              <a:t>برنامج التثقيف حول الربو </a:t>
            </a:r>
            <a:r>
              <a:rPr lang="ar-SA" dirty="0" err="1" smtClean="0"/>
              <a:t>للاهل</a:t>
            </a:r>
            <a:r>
              <a:rPr lang="ar-SA" dirty="0" smtClean="0"/>
              <a:t> </a:t>
            </a:r>
            <a:r>
              <a:rPr lang="ar-SA" dirty="0" err="1" smtClean="0"/>
              <a:t>والطقل</a:t>
            </a:r>
            <a:endParaRPr lang="ar-L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endParaRPr lang="en-US" dirty="0" smtClean="0"/>
          </a:p>
          <a:p>
            <a:r>
              <a:rPr lang="ar-SA" dirty="0" smtClean="0"/>
              <a:t>تسبق عادة نوبة الربو بأعراض تنفسية علوية (كالرشح) وتتضمن الأعراض الباكرة للهجمة أيا ممايلي:</a:t>
            </a:r>
            <a:endParaRPr lang="en-US" dirty="0" smtClean="0"/>
          </a:p>
          <a:p>
            <a:pPr lvl="0"/>
            <a:r>
              <a:rPr lang="ar-SA" dirty="0" smtClean="0"/>
              <a:t>زيادة حادة أو تحت حادة للوزيز وضيق التنفس</a:t>
            </a:r>
            <a:endParaRPr lang="en-US" dirty="0" smtClean="0"/>
          </a:p>
          <a:p>
            <a:pPr lvl="0"/>
            <a:r>
              <a:rPr lang="ar-SA" dirty="0" smtClean="0"/>
              <a:t>زيادة السعال وخاصة خلال نوم الطفل</a:t>
            </a:r>
          </a:p>
          <a:p>
            <a:pPr lvl="0"/>
            <a:r>
              <a:rPr lang="ar-SA" dirty="0" smtClean="0"/>
              <a:t>صعوبة النوم</a:t>
            </a:r>
          </a:p>
          <a:p>
            <a:pPr lvl="0"/>
            <a:r>
              <a:rPr lang="ar-SA" dirty="0" smtClean="0"/>
              <a:t>صعوبة الكلام والمشي وتحمل الجهد</a:t>
            </a:r>
            <a:endParaRPr lang="en-US" dirty="0" smtClean="0"/>
          </a:p>
          <a:p>
            <a:pPr lvl="0"/>
            <a:r>
              <a:rPr lang="ar-SA" dirty="0" smtClean="0"/>
              <a:t>تحدد النشاطات اليومية بما فيها الطعام والرضاعة</a:t>
            </a:r>
            <a:endParaRPr lang="en-US" dirty="0" smtClean="0"/>
          </a:p>
          <a:p>
            <a:pPr lvl="0"/>
            <a:r>
              <a:rPr lang="ar-SA" dirty="0" smtClean="0"/>
              <a:t>استجابة ضعيفةللموسعات القصبية (لأدوية المزيلة للأعراض بسرعة </a:t>
            </a:r>
            <a:r>
              <a:rPr lang="en-US" dirty="0" smtClean="0"/>
              <a:t>reliever medication</a:t>
            </a:r>
            <a:r>
              <a:rPr lang="ar-SA" dirty="0" smtClean="0"/>
              <a:t>)</a:t>
            </a:r>
          </a:p>
          <a:p>
            <a:pPr lvl="0"/>
            <a:r>
              <a:rPr lang="ar-SA" dirty="0" smtClean="0"/>
              <a:t>بعض </a:t>
            </a:r>
            <a:r>
              <a:rPr lang="ar-SA" dirty="0" err="1" smtClean="0"/>
              <a:t>الربويين</a:t>
            </a:r>
            <a:r>
              <a:rPr lang="ar-SA" dirty="0" smtClean="0"/>
              <a:t> </a:t>
            </a:r>
            <a:r>
              <a:rPr lang="ar-SA" dirty="0" err="1" smtClean="0"/>
              <a:t>لايميزون</a:t>
            </a:r>
            <a:r>
              <a:rPr lang="ar-SA" dirty="0" smtClean="0"/>
              <a:t> التدهور وقياس </a:t>
            </a:r>
            <a:r>
              <a:rPr lang="ar-SA" dirty="0" err="1" smtClean="0"/>
              <a:t>ال</a:t>
            </a:r>
            <a:r>
              <a:rPr lang="ar-SA" dirty="0" smtClean="0"/>
              <a:t> </a:t>
            </a:r>
            <a:r>
              <a:rPr lang="en-US" sz="2400" b="1" dirty="0" smtClean="0">
                <a:latin typeface="Times New Roman" pitchFamily="18" charset="0"/>
                <a:cs typeface="Times New Roman" pitchFamily="18" charset="0"/>
              </a:rPr>
              <a:t>PEF &lt; personal  Best</a:t>
            </a:r>
            <a:r>
              <a:rPr lang="en-US" b="1" dirty="0" smtClean="0">
                <a:solidFill>
                  <a:srgbClr val="C00000"/>
                </a:solidFill>
              </a:rPr>
              <a:t> </a:t>
            </a:r>
            <a:r>
              <a:rPr lang="ar-SA" b="1" dirty="0" smtClean="0">
                <a:solidFill>
                  <a:srgbClr val="C00000"/>
                </a:solidFill>
              </a:rPr>
              <a:t> يفي بالغرض</a:t>
            </a:r>
            <a:endParaRPr lang="en-US" dirty="0" smtClean="0"/>
          </a:p>
          <a:p>
            <a:pPr>
              <a:buNone/>
            </a:pPr>
            <a:endParaRPr lang="ar-LB" dirty="0"/>
          </a:p>
        </p:txBody>
      </p:sp>
      <p:sp>
        <p:nvSpPr>
          <p:cNvPr id="3" name="Title 2"/>
          <p:cNvSpPr>
            <a:spLocks noGrp="1"/>
          </p:cNvSpPr>
          <p:nvPr>
            <p:ph type="title"/>
          </p:nvPr>
        </p:nvSpPr>
        <p:spPr/>
        <p:txBody>
          <a:bodyPr/>
          <a:lstStyle/>
          <a:p>
            <a:pPr algn="ctr"/>
            <a:r>
              <a:rPr lang="ar-SA" dirty="0" smtClean="0"/>
              <a:t>ا</a:t>
            </a:r>
            <a:r>
              <a:rPr lang="ar-SY" dirty="0" smtClean="0"/>
              <a:t>ل</a:t>
            </a:r>
            <a:r>
              <a:rPr lang="ar-SA" dirty="0" smtClean="0"/>
              <a:t>أعراض الباكرة لنوبة الربو الحادة</a:t>
            </a:r>
            <a:endParaRPr lang="ar-L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124744"/>
            <a:ext cx="8568952" cy="5400600"/>
          </a:xfrm>
          <a:solidFill>
            <a:schemeClr val="bg1"/>
          </a:solidFill>
        </p:spPr>
        <p:txBody>
          <a:bodyPr>
            <a:normAutofit fontScale="85000" lnSpcReduction="20000"/>
          </a:bodyPr>
          <a:lstStyle/>
          <a:p>
            <a:pPr marL="84138" indent="25400" algn="l" rtl="0"/>
            <a:endParaRPr lang="en-US" dirty="0" smtClean="0"/>
          </a:p>
          <a:p>
            <a:pPr marL="84138" indent="25400" algn="l" rtl="0">
              <a:buNone/>
            </a:pPr>
            <a:r>
              <a:rPr lang="en-US" sz="2400" i="1" u="sng" dirty="0" smtClean="0"/>
              <a:t> </a:t>
            </a:r>
            <a:endParaRPr lang="en-US" sz="2800" b="1" i="1" u="sng" dirty="0" smtClean="0">
              <a:latin typeface="Times New Roman" pitchFamily="18" charset="0"/>
              <a:cs typeface="Times New Roman" pitchFamily="18" charset="0"/>
            </a:endParaRPr>
          </a:p>
          <a:p>
            <a:pPr marL="84138" indent="25400" algn="l" rtl="0">
              <a:buNone/>
            </a:pPr>
            <a:r>
              <a:rPr lang="en-US" i="1" dirty="0" smtClean="0"/>
              <a:t>The child and parents need to know </a:t>
            </a:r>
            <a:r>
              <a:rPr lang="en-US" dirty="0" smtClean="0"/>
              <a:t>that</a:t>
            </a:r>
          </a:p>
          <a:p>
            <a:pPr marL="84138" indent="25400" algn="l" rtl="0"/>
            <a:r>
              <a:rPr lang="en-US" dirty="0" smtClean="0"/>
              <a:t> increasing cough,</a:t>
            </a:r>
          </a:p>
          <a:p>
            <a:pPr marL="84138" indent="25400" algn="l" rtl="0"/>
            <a:r>
              <a:rPr lang="en-US" dirty="0" smtClean="0"/>
              <a:t> wheeze and breathlessness.</a:t>
            </a:r>
          </a:p>
          <a:p>
            <a:pPr marL="84138" indent="25400" algn="l" rtl="0"/>
            <a:r>
              <a:rPr lang="en-US" dirty="0" smtClean="0"/>
              <a:t> difficulty in walking, talking and</a:t>
            </a:r>
          </a:p>
          <a:p>
            <a:pPr marL="84138" indent="25400" algn="l" rtl="0"/>
            <a:r>
              <a:rPr lang="en-US" dirty="0" smtClean="0"/>
              <a:t> difficulty in sleeping,</a:t>
            </a:r>
          </a:p>
          <a:p>
            <a:pPr marL="84138" indent="25400" algn="l" rtl="0"/>
            <a:r>
              <a:rPr lang="en-US" dirty="0" smtClean="0"/>
              <a:t> or decreasing relief from bronchodilators.</a:t>
            </a:r>
          </a:p>
          <a:p>
            <a:pPr marL="84138" indent="25400" algn="l" rtl="0"/>
            <a:r>
              <a:rPr lang="en-US" dirty="0" smtClean="0"/>
              <a:t> Some asthmatics find it difficult to identify gradual deterioration –</a:t>
            </a:r>
          </a:p>
          <a:p>
            <a:pPr marL="84138" indent="25400" algn="l" rtl="0">
              <a:buNone/>
            </a:pPr>
            <a:r>
              <a:rPr lang="en-US" dirty="0" smtClean="0"/>
              <a:t> </a:t>
            </a:r>
            <a:r>
              <a:rPr lang="en-US" b="1" dirty="0" smtClean="0">
                <a:solidFill>
                  <a:srgbClr val="C00000"/>
                </a:solidFill>
              </a:rPr>
              <a:t>measurement of peak flow rate at home allows earlier recognition.</a:t>
            </a:r>
            <a:r>
              <a:rPr lang="en-US" sz="2800" b="1" dirty="0" smtClean="0">
                <a:latin typeface="Times New Roman" pitchFamily="18" charset="0"/>
                <a:cs typeface="Times New Roman" pitchFamily="18" charset="0"/>
              </a:rPr>
              <a:t> PEF &lt; personal  Best</a:t>
            </a:r>
            <a:r>
              <a:rPr lang="en-US" b="1" dirty="0" smtClean="0">
                <a:solidFill>
                  <a:srgbClr val="C00000"/>
                </a:solidFill>
              </a:rPr>
              <a:t> </a:t>
            </a:r>
          </a:p>
          <a:p>
            <a:pPr marL="84138" indent="25400" algn="l" rtl="0">
              <a:buNone/>
            </a:pPr>
            <a:endParaRPr lang="en-US" b="1" dirty="0" smtClean="0">
              <a:solidFill>
                <a:srgbClr val="C00000"/>
              </a:solidFill>
            </a:endParaRPr>
          </a:p>
          <a:p>
            <a:pPr marL="84138" indent="25400" algn="l" rtl="0">
              <a:buNone/>
            </a:pPr>
            <a:r>
              <a:rPr lang="en-US" dirty="0" smtClean="0"/>
              <a:t>Patients with troublesome asthma are usually given a </a:t>
            </a:r>
            <a:r>
              <a:rPr lang="en-US" b="1" dirty="0" smtClean="0">
                <a:solidFill>
                  <a:srgbClr val="0070C0"/>
                </a:solidFill>
              </a:rPr>
              <a:t>supply of oral steroids to keep at home</a:t>
            </a:r>
            <a:r>
              <a:rPr lang="en-US" dirty="0" smtClean="0"/>
              <a:t>, with instructions in the asthma action plan on when to start them. </a:t>
            </a:r>
            <a:endParaRPr lang="ar-SA" dirty="0"/>
          </a:p>
        </p:txBody>
      </p:sp>
      <p:sp>
        <p:nvSpPr>
          <p:cNvPr id="2" name="عنوان 1"/>
          <p:cNvSpPr>
            <a:spLocks noGrp="1"/>
          </p:cNvSpPr>
          <p:nvPr>
            <p:ph type="title"/>
          </p:nvPr>
        </p:nvSpPr>
        <p:spPr/>
        <p:txBody>
          <a:bodyPr>
            <a:normAutofit fontScale="90000"/>
          </a:bodyPr>
          <a:lstStyle/>
          <a:p>
            <a:pPr marL="84138" indent="25400" rtl="0"/>
            <a:r>
              <a:rPr lang="en-US" sz="4800" u="sng" dirty="0" smtClean="0">
                <a:latin typeface="Times New Roman" pitchFamily="18" charset="0"/>
                <a:cs typeface="Times New Roman" pitchFamily="18" charset="0"/>
              </a:rPr>
              <a:t>Signs of </a:t>
            </a:r>
            <a:r>
              <a:rPr lang="en-US" sz="4400" i="1" u="sng" dirty="0" smtClean="0"/>
              <a:t>poorly-controlled asthma. </a:t>
            </a:r>
            <a:endParaRPr lang="en-US" sz="4800" i="1" u="sng"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buNone/>
            </a:pPr>
            <a:endParaRPr lang="en-US" dirty="0" smtClean="0"/>
          </a:p>
          <a:p>
            <a:pPr>
              <a:buFont typeface="Wingdings" pitchFamily="2" charset="2"/>
              <a:buChar char="Ø"/>
            </a:pPr>
            <a:r>
              <a:rPr lang="ar-SA" sz="4500" dirty="0" smtClean="0"/>
              <a:t>إذا كان نمط الأعراض عند الطفل يقترح تشخيص الربو وكانت الأعراض التنفسية غير مسيطر عليها.</a:t>
            </a:r>
          </a:p>
          <a:p>
            <a:pPr marL="365760" lvl="2" indent="-256032">
              <a:spcBef>
                <a:spcPts val="400"/>
              </a:spcBef>
              <a:buClr>
                <a:schemeClr val="accent1"/>
              </a:buClr>
              <a:buSzPct val="68000"/>
              <a:buFont typeface="Wingdings" pitchFamily="2" charset="2"/>
              <a:buChar char="Ø"/>
            </a:pPr>
            <a:r>
              <a:rPr lang="ar-AE" sz="4500" dirty="0" smtClean="0"/>
              <a:t> أعراض ليلية  </a:t>
            </a:r>
            <a:r>
              <a:rPr lang="ar-AE" sz="4500" dirty="0" err="1" smtClean="0"/>
              <a:t>اكثر</a:t>
            </a:r>
            <a:r>
              <a:rPr lang="ar-AE" sz="4500" dirty="0" smtClean="0"/>
              <a:t> من مرة أسبوعيا</a:t>
            </a:r>
            <a:endParaRPr lang="ar-SY" sz="4500" dirty="0" smtClean="0"/>
          </a:p>
          <a:p>
            <a:pPr marL="365760" lvl="2" indent="-256032">
              <a:spcBef>
                <a:spcPts val="400"/>
              </a:spcBef>
              <a:buClr>
                <a:schemeClr val="accent1"/>
              </a:buClr>
              <a:buSzPct val="68000"/>
              <a:buFont typeface="Wingdings" pitchFamily="2" charset="2"/>
              <a:buChar char="Ø"/>
            </a:pPr>
            <a:r>
              <a:rPr lang="ar-AE" sz="4500" dirty="0" smtClean="0"/>
              <a:t>نوبة ربوية استدعت القبول </a:t>
            </a:r>
            <a:r>
              <a:rPr lang="ar-AE" sz="4500" dirty="0" err="1" smtClean="0"/>
              <a:t>للمشفى</a:t>
            </a:r>
            <a:r>
              <a:rPr lang="ar-AE" sz="4500" dirty="0" smtClean="0"/>
              <a:t> وعناية مشددة في السنتين الأخيرتين</a:t>
            </a:r>
          </a:p>
          <a:p>
            <a:pPr>
              <a:buFont typeface="Wingdings" pitchFamily="2" charset="2"/>
              <a:buChar char="Ø"/>
            </a:pPr>
            <a:endParaRPr lang="ar-SY" sz="4500" dirty="0" smtClean="0"/>
          </a:p>
          <a:p>
            <a:pPr>
              <a:buFont typeface="Wingdings" pitchFamily="2" charset="2"/>
              <a:buChar char="Ø"/>
            </a:pPr>
            <a:endParaRPr lang="en-US" sz="4500" dirty="0" smtClean="0"/>
          </a:p>
          <a:p>
            <a:pPr>
              <a:buFont typeface="Wingdings" pitchFamily="2" charset="2"/>
              <a:buChar char="Ø"/>
            </a:pPr>
            <a:r>
              <a:rPr lang="ar-SA" sz="4500" dirty="0" smtClean="0"/>
              <a:t>إذا كانت نوب الوزيز متكررة مثلا 3 نوب أو أكثر في الفصل.</a:t>
            </a:r>
            <a:endParaRPr lang="en-US" sz="4500" dirty="0" smtClean="0"/>
          </a:p>
          <a:p>
            <a:pPr>
              <a:buFont typeface="Wingdings" pitchFamily="2" charset="2"/>
              <a:buChar char="Ø"/>
            </a:pPr>
            <a:r>
              <a:rPr lang="ar-SA" sz="4500" dirty="0" smtClean="0"/>
              <a:t>إذا كانت نوب الوزيز أقل تواتراً (1-2 بالفصل) إلا أنها شديدة.</a:t>
            </a:r>
            <a:endParaRPr lang="en-US" sz="4500" dirty="0" smtClean="0"/>
          </a:p>
          <a:p>
            <a:pPr>
              <a:buFont typeface="Wingdings" pitchFamily="2" charset="2"/>
              <a:buChar char="Ø"/>
            </a:pPr>
            <a:r>
              <a:rPr lang="ar-SA" sz="4500" dirty="0" smtClean="0"/>
              <a:t>-إذا كان هناك شك بتشخيص الربو ولكن هناك حاجة لاستخدام منبهات 2βالانشاقية قصيرة التأثير </a:t>
            </a:r>
            <a:r>
              <a:rPr lang="ar-SY" sz="4500" dirty="0" smtClean="0"/>
              <a:t>بشكل متكرر (أكثر من 1-2 مرة بالأسبوع)</a:t>
            </a:r>
            <a:r>
              <a:rPr lang="ar-AE" sz="4500" dirty="0" smtClean="0"/>
              <a:t> </a:t>
            </a:r>
            <a:endParaRPr lang="ar-SA" sz="4500" dirty="0" smtClean="0"/>
          </a:p>
          <a:p>
            <a:endParaRPr lang="ar-AE" sz="4500" dirty="0" smtClean="0"/>
          </a:p>
          <a:p>
            <a:pPr>
              <a:buNone/>
            </a:pPr>
            <a:endParaRPr lang="en-US" sz="3300" dirty="0" smtClean="0"/>
          </a:p>
          <a:p>
            <a:endParaRPr lang="ar-LB" dirty="0"/>
          </a:p>
        </p:txBody>
      </p:sp>
      <p:sp>
        <p:nvSpPr>
          <p:cNvPr id="3" name="Title 2"/>
          <p:cNvSpPr>
            <a:spLocks noGrp="1"/>
          </p:cNvSpPr>
          <p:nvPr>
            <p:ph type="title"/>
          </p:nvPr>
        </p:nvSpPr>
        <p:spPr/>
        <p:txBody>
          <a:bodyPr>
            <a:normAutofit fontScale="90000"/>
          </a:bodyPr>
          <a:lstStyle/>
          <a:p>
            <a:r>
              <a:rPr lang="ar-SA" dirty="0" smtClean="0"/>
              <a:t> </a:t>
            </a:r>
            <a:r>
              <a:rPr lang="ar-SA" dirty="0" err="1" smtClean="0"/>
              <a:t>استطباب</a:t>
            </a:r>
            <a:r>
              <a:rPr lang="ar-SA" dirty="0" smtClean="0"/>
              <a:t> </a:t>
            </a:r>
            <a:r>
              <a:rPr lang="ar-AE" dirty="0" err="1" smtClean="0"/>
              <a:t>الستيريوئيدات</a:t>
            </a:r>
            <a:r>
              <a:rPr lang="ar-AE" dirty="0" smtClean="0"/>
              <a:t> الاستنشاقية </a:t>
            </a:r>
            <a:r>
              <a:rPr lang="ar-SA" u="sng" dirty="0" smtClean="0"/>
              <a:t>العلاج الداعم اليومي </a:t>
            </a:r>
            <a:r>
              <a:rPr lang="en-US" u="sng" dirty="0" smtClean="0"/>
              <a:t>(regular treatment</a:t>
            </a:r>
            <a:endParaRPr lang="ar-L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dirty="0" smtClean="0"/>
              <a:t>يسبب الربو أعراضاً </a:t>
            </a:r>
            <a:r>
              <a:rPr lang="ar-SA" dirty="0" err="1" smtClean="0"/>
              <a:t>كالوزيز</a:t>
            </a:r>
            <a:r>
              <a:rPr lang="ar-SA" dirty="0" smtClean="0"/>
              <a:t>،ضيق التنفس والسعال وتختلف هذه الأعراض في وقت اشتدادها وتواترها وشدتها.تترافق مع صعوبة في إخراج الهواء من الرئتين بسبب تشنج القصبات(تضيق الطريق الهوائي) إضافة إلى زيادة </a:t>
            </a:r>
            <a:r>
              <a:rPr lang="ar-SA" dirty="0" err="1" smtClean="0"/>
              <a:t>ثخانة</a:t>
            </a:r>
            <a:r>
              <a:rPr lang="ar-SA" dirty="0" smtClean="0"/>
              <a:t> جدار الطرق التنفسية وزيادة إفراز المخاط.</a:t>
            </a:r>
            <a:endParaRPr lang="en-US" dirty="0" smtClean="0"/>
          </a:p>
          <a:p>
            <a:r>
              <a:rPr lang="ar-SA" dirty="0" smtClean="0"/>
              <a:t>بعض العوامل  المحرضة لأعراض الربو كالإنتان الفيروسي ،</a:t>
            </a:r>
            <a:r>
              <a:rPr lang="ar-SA" dirty="0" err="1" smtClean="0"/>
              <a:t>المؤرجات</a:t>
            </a:r>
            <a:r>
              <a:rPr lang="ar-SA" dirty="0" smtClean="0"/>
              <a:t>(غبار </a:t>
            </a:r>
            <a:r>
              <a:rPr lang="ar-SA" dirty="0" err="1" smtClean="0"/>
              <a:t>العت</a:t>
            </a:r>
            <a:r>
              <a:rPr lang="ar-SA" dirty="0" smtClean="0"/>
              <a:t> المنزلي </a:t>
            </a:r>
            <a:r>
              <a:rPr lang="ar-SA" dirty="0" err="1" smtClean="0"/>
              <a:t>والصراصيروغيرها</a:t>
            </a:r>
            <a:r>
              <a:rPr lang="ar-SA" dirty="0" smtClean="0"/>
              <a:t>) والتدخين والجهد والشدة.تؤثر هذه العوامل أكثر عندما يكون ضبط الربو غير مثالي أو غير جيد</a:t>
            </a:r>
            <a:endParaRPr lang="ar-SA" dirty="0"/>
          </a:p>
        </p:txBody>
      </p:sp>
      <p:sp>
        <p:nvSpPr>
          <p:cNvPr id="3" name="عنوان 2"/>
          <p:cNvSpPr>
            <a:spLocks noGrp="1"/>
          </p:cNvSpPr>
          <p:nvPr>
            <p:ph type="title"/>
          </p:nvPr>
        </p:nvSpPr>
        <p:spPr/>
        <p:txBody>
          <a:bodyPr/>
          <a:lstStyle/>
          <a:p>
            <a:r>
              <a:rPr lang="ar-SA" dirty="0" smtClean="0"/>
              <a:t>يتشابه الربو عند الأطفال </a:t>
            </a:r>
            <a:r>
              <a:rPr lang="ar-SA" dirty="0" err="1" smtClean="0"/>
              <a:t>و</a:t>
            </a:r>
            <a:r>
              <a:rPr lang="ar-SA" dirty="0" smtClean="0"/>
              <a:t> بقية الفئات العمرية</a:t>
            </a:r>
            <a:endParaRPr lang="ar-S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WINDOWS\سطح المكتب\صور سكنر\f 3.jpg"/>
          <p:cNvPicPr>
            <a:picLocks noChangeAspect="1" noChangeArrowheads="1"/>
          </p:cNvPicPr>
          <p:nvPr/>
        </p:nvPicPr>
        <p:blipFill>
          <a:blip r:embed="rId2" cstate="print"/>
          <a:srcRect/>
          <a:stretch>
            <a:fillRect/>
          </a:stretch>
        </p:blipFill>
        <p:spPr bwMode="auto">
          <a:xfrm>
            <a:off x="1600200" y="31750"/>
            <a:ext cx="7086600" cy="6826250"/>
          </a:xfrm>
          <a:prstGeom prst="rect">
            <a:avLst/>
          </a:prstGeom>
          <a:noFill/>
          <a:ln w="57150" cmpd="thickThin">
            <a:solidFill>
              <a:srgbClr val="FFFF00"/>
            </a:solidFill>
            <a:miter lim="800000"/>
            <a:headEnd/>
            <a:tailEnd/>
          </a:ln>
        </p:spPr>
      </p:pic>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13.jpg"/>
          <p:cNvPicPr>
            <a:picLocks noGrp="1" noChangeAspect="1"/>
          </p:cNvPicPr>
          <p:nvPr>
            <p:ph idx="1"/>
          </p:nvPr>
        </p:nvPicPr>
        <p:blipFill>
          <a:blip r:embed="rId3" cstate="print"/>
          <a:stretch>
            <a:fillRect/>
          </a:stretch>
        </p:blipFill>
        <p:spPr>
          <a:xfrm>
            <a:off x="2328416" y="1481138"/>
            <a:ext cx="4487168" cy="4525962"/>
          </a:xfrm>
        </p:spPr>
      </p:pic>
      <p:sp>
        <p:nvSpPr>
          <p:cNvPr id="2" name="عنوان 1"/>
          <p:cNvSpPr>
            <a:spLocks noGrp="1"/>
          </p:cNvSpPr>
          <p:nvPr>
            <p:ph type="title"/>
          </p:nvPr>
        </p:nvSpPr>
        <p:spPr/>
        <p:txBody>
          <a:bodyPr>
            <a:noAutofit/>
          </a:bodyPr>
          <a:lstStyle/>
          <a:p>
            <a:r>
              <a:rPr lang="en-US" sz="2000" dirty="0" smtClean="0"/>
              <a:t>Figure 16.12 A stepwise approach to the treatment of asthma. (From: British Thoracic Society/Scottish Intercollegiate Guideline Network. 2009. The British Guideline on Asthma Management. Reproduced with permission. Available at: </a:t>
            </a:r>
            <a:r>
              <a:rPr lang="en-US" sz="2000" dirty="0" smtClean="0">
                <a:hlinkClick r:id="rId4"/>
              </a:rPr>
              <a:t>http://www.sign.ac.uk/guidelines/</a:t>
            </a:r>
            <a:r>
              <a:rPr lang="en-US" sz="2000" dirty="0" smtClean="0"/>
              <a:t> (Accessed January 2011).)</a:t>
            </a:r>
            <a:r>
              <a:rPr lang="ar-SA" sz="2000" dirty="0" smtClean="0"/>
              <a:t/>
            </a:r>
            <a:br>
              <a:rPr lang="ar-SA" sz="2000" dirty="0" smtClean="0"/>
            </a:br>
            <a:endParaRPr lang="ar-SA" sz="2000" dirty="0"/>
          </a:p>
        </p:txBody>
      </p:sp>
      <p:sp>
        <p:nvSpPr>
          <p:cNvPr id="4" name="مستطيل 3"/>
          <p:cNvSpPr/>
          <p:nvPr/>
        </p:nvSpPr>
        <p:spPr>
          <a:xfrm>
            <a:off x="0" y="5517232"/>
            <a:ext cx="9144000" cy="369332"/>
          </a:xfrm>
          <a:prstGeom prst="rect">
            <a:avLst/>
          </a:prstGeom>
          <a:solidFill>
            <a:schemeClr val="bg1"/>
          </a:solidFill>
        </p:spPr>
        <p:txBody>
          <a:bodyPr wrap="square">
            <a:spAutoFit/>
          </a:bodyPr>
          <a:lstStyle/>
          <a:p>
            <a:pPr algn="l" rtl="0"/>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133.jpg"/>
          <p:cNvPicPr>
            <a:picLocks noGrp="1" noChangeAspect="1"/>
          </p:cNvPicPr>
          <p:nvPr>
            <p:ph idx="1"/>
          </p:nvPr>
        </p:nvPicPr>
        <p:blipFill>
          <a:blip r:embed="rId3" cstate="print"/>
          <a:stretch>
            <a:fillRect/>
          </a:stretch>
        </p:blipFill>
        <p:spPr>
          <a:xfrm>
            <a:off x="2764848" y="1481138"/>
            <a:ext cx="3614304" cy="4525962"/>
          </a:xfrm>
        </p:spPr>
      </p:pic>
      <p:sp>
        <p:nvSpPr>
          <p:cNvPr id="2" name="عنوان 1"/>
          <p:cNvSpPr>
            <a:spLocks noGrp="1"/>
          </p:cNvSpPr>
          <p:nvPr>
            <p:ph type="title"/>
          </p:nvPr>
        </p:nvSpPr>
        <p:spPr/>
        <p:txBody>
          <a:bodyPr/>
          <a:lstStyle/>
          <a:p>
            <a:endParaRPr lang="ar-SA" dirty="0"/>
          </a:p>
        </p:txBody>
      </p:sp>
      <p:sp>
        <p:nvSpPr>
          <p:cNvPr id="4" name="مستطيل 3"/>
          <p:cNvSpPr/>
          <p:nvPr/>
        </p:nvSpPr>
        <p:spPr>
          <a:xfrm>
            <a:off x="611560" y="6165304"/>
            <a:ext cx="8352928" cy="646331"/>
          </a:xfrm>
          <a:prstGeom prst="rect">
            <a:avLst/>
          </a:prstGeom>
          <a:solidFill>
            <a:schemeClr val="bg1"/>
          </a:solidFill>
        </p:spPr>
        <p:txBody>
          <a:bodyPr wrap="square">
            <a:spAutoFit/>
          </a:bodyPr>
          <a:lstStyle/>
          <a:p>
            <a:pPr algn="l" rtl="0"/>
            <a:r>
              <a:rPr lang="en-US" dirty="0" smtClean="0"/>
              <a:t>Figure 16.13 </a:t>
            </a:r>
            <a:r>
              <a:rPr lang="en-US" dirty="0" err="1" smtClean="0"/>
              <a:t>Pressurised</a:t>
            </a:r>
            <a:r>
              <a:rPr lang="en-US" dirty="0" smtClean="0"/>
              <a:t> metered dose inhaler (</a:t>
            </a:r>
            <a:r>
              <a:rPr lang="en-US" dirty="0" err="1" smtClean="0"/>
              <a:t>pMDI</a:t>
            </a:r>
            <a:r>
              <a:rPr lang="en-US" dirty="0" smtClean="0"/>
              <a:t>) and spacer. Suitable for all ages, with facemask if &lt;2 years old.</a:t>
            </a: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smtClean="0"/>
              <a:t>توفر الحاجة للتوافق بين الاستنشاق (الشهيق ) وكبس البخاخة</a:t>
            </a:r>
          </a:p>
          <a:p>
            <a:r>
              <a:rPr lang="ar-SY" dirty="0" smtClean="0"/>
              <a:t> تزيل خطر توضع الدواء وتراكمه بالبلعوم الفمي ومن ثم امتصاصه عن طريق الجهاز الهضمي.</a:t>
            </a:r>
          </a:p>
          <a:p>
            <a:r>
              <a:rPr lang="ar-SY" dirty="0" smtClean="0"/>
              <a:t>الحجرة كبيرة الحجم تبين أنها توصل للرئة كمية اكبر من الدواء في البخة الواحدة مما توصله الحجرة صغيرة الحجم.</a:t>
            </a:r>
          </a:p>
          <a:p>
            <a:r>
              <a:rPr lang="ar-SY" dirty="0" smtClean="0"/>
              <a:t>يمكن نقلها لأي مكان</a:t>
            </a:r>
          </a:p>
          <a:p>
            <a:r>
              <a:rPr lang="ar-SY" dirty="0" smtClean="0"/>
              <a:t>أثبتت الدراسات انها فعالة مثل جهاز </a:t>
            </a:r>
            <a:r>
              <a:rPr lang="ar-SY" dirty="0" err="1" smtClean="0"/>
              <a:t>الارذاذ</a:t>
            </a:r>
            <a:r>
              <a:rPr lang="ar-SY" dirty="0" smtClean="0"/>
              <a:t> بل تفوقه.</a:t>
            </a:r>
          </a:p>
          <a:p>
            <a:r>
              <a:rPr lang="ar-SY" dirty="0" smtClean="0"/>
              <a:t>تطبق بواسطة قناع عند الأطفال الصغار</a:t>
            </a:r>
          </a:p>
          <a:p>
            <a:r>
              <a:rPr lang="ar-SY" dirty="0" smtClean="0"/>
              <a:t>وبواسطة القطعة الفموية للأطفال فوق 4سنوات.</a:t>
            </a:r>
          </a:p>
          <a:p>
            <a:endParaRPr lang="ar-AE" dirty="0"/>
          </a:p>
        </p:txBody>
      </p:sp>
      <p:sp>
        <p:nvSpPr>
          <p:cNvPr id="3" name="عنوان 2"/>
          <p:cNvSpPr>
            <a:spLocks noGrp="1"/>
          </p:cNvSpPr>
          <p:nvPr>
            <p:ph type="title"/>
          </p:nvPr>
        </p:nvSpPr>
        <p:spPr/>
        <p:txBody>
          <a:bodyPr/>
          <a:lstStyle/>
          <a:p>
            <a:pPr algn="r"/>
            <a:r>
              <a:rPr lang="ar-SY" dirty="0" smtClean="0"/>
              <a:t>الحجرة </a:t>
            </a:r>
            <a:r>
              <a:rPr lang="ar-SY" dirty="0" err="1" smtClean="0"/>
              <a:t>الاستنشافية</a:t>
            </a:r>
            <a:r>
              <a:rPr lang="ar-SY" dirty="0" smtClean="0"/>
              <a:t>،أو الحجرة المحمولة باليد</a:t>
            </a:r>
            <a:endParaRPr lang="ar-A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ar-SA" b="1" u="sng" dirty="0" smtClean="0"/>
              <a:t>الخطوة الأولى</a:t>
            </a:r>
            <a:r>
              <a:rPr lang="ar-SA" dirty="0" smtClean="0"/>
              <a:t> </a:t>
            </a:r>
            <a:r>
              <a:rPr lang="ar-SA" b="1" dirty="0" smtClean="0"/>
              <a:t>:(ربو معتدل متقطع) منبهات 2βانشاقية قصيرة الأمد عند الحاجة.</a:t>
            </a:r>
            <a:endParaRPr lang="en-US" dirty="0" smtClean="0"/>
          </a:p>
          <a:p>
            <a:r>
              <a:rPr lang="ar-SA" dirty="0" smtClean="0"/>
              <a:t> </a:t>
            </a:r>
            <a:endParaRPr lang="en-US" dirty="0" smtClean="0"/>
          </a:p>
          <a:p>
            <a:r>
              <a:rPr lang="ar-SA" b="1" u="sng" dirty="0" smtClean="0"/>
              <a:t>الخطوة الثانية</a:t>
            </a:r>
            <a:r>
              <a:rPr lang="ar-SA" b="1" dirty="0" smtClean="0"/>
              <a:t>:(علاج وقائي منتظم) نضيف كورتيكوستيروئيدإنشاقي 200-400 مكغ اليوم .</a:t>
            </a:r>
            <a:endParaRPr lang="en-US" dirty="0" smtClean="0"/>
          </a:p>
          <a:p>
            <a:r>
              <a:rPr lang="ar-SA" b="1" dirty="0" smtClean="0"/>
              <a:t>نبدأ دائماً بجرعة الستيروئيداتالإنشاقية المناسبة حسب شدة المرض. </a:t>
            </a:r>
            <a:endParaRPr lang="en-US" dirty="0" smtClean="0"/>
          </a:p>
          <a:p>
            <a:r>
              <a:rPr lang="ar-SA" b="1" u="sng" dirty="0" smtClean="0"/>
              <a:t>خيار بديل</a:t>
            </a:r>
            <a:r>
              <a:rPr lang="ar-SA" b="1" dirty="0" smtClean="0"/>
              <a:t>:نضيف مضادات مستقبلات اللوكوتريينات في حال عدم إمكانية استخدام الستيروئيداتالإنشاقية</a:t>
            </a:r>
            <a:r>
              <a:rPr lang="ar-SA" dirty="0" smtClean="0"/>
              <a:t>.</a:t>
            </a:r>
            <a:endParaRPr lang="en-US" dirty="0" smtClean="0"/>
          </a:p>
          <a:p>
            <a:r>
              <a:rPr lang="ar-SA" dirty="0" smtClean="0"/>
              <a:t> </a:t>
            </a:r>
            <a:endParaRPr lang="en-US" dirty="0" smtClean="0"/>
          </a:p>
          <a:p>
            <a:r>
              <a:rPr lang="ar-SA" b="1" u="sng" dirty="0" smtClean="0"/>
              <a:t>الخطوة الثالثة</a:t>
            </a:r>
            <a:r>
              <a:rPr lang="ar-SA" dirty="0" smtClean="0"/>
              <a:t>:(</a:t>
            </a:r>
            <a:r>
              <a:rPr lang="ar-SA" b="1" dirty="0" smtClean="0"/>
              <a:t>إضافة أساسية على العلاج)</a:t>
            </a:r>
            <a:endParaRPr lang="en-US" dirty="0" smtClean="0"/>
          </a:p>
          <a:p>
            <a:r>
              <a:rPr lang="ar-SA" b="1" dirty="0" smtClean="0"/>
              <a:t>-نضيف مضادات مستقبلات اللوكوتريين عند الأطفال المعالجين بالستيروئيدات الإنشاقية لوحدها.</a:t>
            </a:r>
            <a:endParaRPr lang="en-US" dirty="0" smtClean="0"/>
          </a:p>
          <a:p>
            <a:r>
              <a:rPr lang="ar-SA" b="1" dirty="0" smtClean="0"/>
              <a:t>-نضيف الستيروئيدات الإنشاقية عند الأطفال المعالجين بمضادات مستقبلات اللوكوتريين لوحدها.</a:t>
            </a:r>
            <a:endParaRPr lang="en-US" dirty="0" smtClean="0"/>
          </a:p>
          <a:p>
            <a:r>
              <a:rPr lang="ar-SA" b="1" dirty="0" smtClean="0"/>
              <a:t>-عند الأطفال تحت عمر 2 سنة ننتقل إلى الخطوة الرابعة.</a:t>
            </a:r>
            <a:endParaRPr lang="en-US" dirty="0" smtClean="0"/>
          </a:p>
          <a:p>
            <a:r>
              <a:rPr lang="ar-SA" b="1" dirty="0" smtClean="0"/>
              <a:t> </a:t>
            </a:r>
            <a:endParaRPr lang="en-US" dirty="0" smtClean="0"/>
          </a:p>
          <a:p>
            <a:r>
              <a:rPr lang="ar-SA" b="1" u="sng" dirty="0" smtClean="0"/>
              <a:t>الخطوة الرابعة</a:t>
            </a:r>
            <a:r>
              <a:rPr lang="ar-SA" u="sng" dirty="0" smtClean="0"/>
              <a:t>:</a:t>
            </a:r>
            <a:r>
              <a:rPr lang="ar-SA" b="1" dirty="0" smtClean="0"/>
              <a:t>استمرار السيطرة الضعيفة على الأعراض</a:t>
            </a:r>
            <a:endParaRPr lang="en-US" dirty="0" smtClean="0"/>
          </a:p>
          <a:p>
            <a:r>
              <a:rPr lang="ar-SA" b="1" dirty="0" smtClean="0"/>
              <a:t>تجب الإحالة إلى اختصاصي بالأمراض التنفسية عند الأطفال.</a:t>
            </a:r>
            <a:endParaRPr lang="en-US" dirty="0" smtClean="0"/>
          </a:p>
          <a:p>
            <a:r>
              <a:rPr lang="ar-SA" b="1" dirty="0" smtClean="0"/>
              <a:t> </a:t>
            </a:r>
            <a:endParaRPr lang="en-US" dirty="0" smtClean="0"/>
          </a:p>
          <a:p>
            <a:endParaRPr lang="ar-LB" dirty="0"/>
          </a:p>
        </p:txBody>
      </p:sp>
      <p:sp>
        <p:nvSpPr>
          <p:cNvPr id="3" name="Title 2"/>
          <p:cNvSpPr>
            <a:spLocks noGrp="1"/>
          </p:cNvSpPr>
          <p:nvPr>
            <p:ph type="title"/>
          </p:nvPr>
        </p:nvSpPr>
        <p:spPr/>
        <p:txBody>
          <a:bodyPr>
            <a:normAutofit fontScale="90000"/>
          </a:bodyPr>
          <a:lstStyle/>
          <a:p>
            <a:r>
              <a:rPr lang="ar-SA" dirty="0" smtClean="0"/>
              <a:t>العلاج الداعم عند الأطفال تحت 5سنوات من العمر</a:t>
            </a:r>
            <a:endParaRPr lang="ar-L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ar-SA" b="1" dirty="0" smtClean="0"/>
              <a:t>المراجعة المنتظمة مهمة عند بدء تخفيض العلاج</a:t>
            </a:r>
            <a:endParaRPr lang="en-US" dirty="0" smtClean="0"/>
          </a:p>
          <a:p>
            <a:r>
              <a:rPr lang="ar-SA" b="1" dirty="0" smtClean="0"/>
              <a:t>.</a:t>
            </a:r>
            <a:endParaRPr lang="en-US" dirty="0" smtClean="0"/>
          </a:p>
          <a:p>
            <a:r>
              <a:rPr lang="ar-SA" b="1" dirty="0" smtClean="0"/>
              <a:t>عند اتخاذ القرار بتخفيض العلاج يجب أن يؤخذ بالاعتبار أي دواء تخفض جرعته أولاً ومعدل تخفيض الدواء ،إضافة إلى شدة الربو ،التأثير الجانبي للدواء ،مدة الجرعة الحالية ،التأثير المفيد المحقق ورغبة المريض.</a:t>
            </a:r>
            <a:endParaRPr lang="en-US" dirty="0" smtClean="0"/>
          </a:p>
          <a:p>
            <a:r>
              <a:rPr lang="ar-SA" b="1" dirty="0" smtClean="0"/>
              <a:t>يجب أن يوضع المرضى على أقل جرعة ممكنة من الكورتيكوستيروئيد الإنشاقي ويجب أن يكون التخفيض في الجرعة بطيئاً حيث يختلف المرضى بدرجات تدهور المرض.</a:t>
            </a:r>
            <a:endParaRPr lang="en-US" dirty="0" smtClean="0"/>
          </a:p>
          <a:p>
            <a:r>
              <a:rPr lang="ar-SA" b="1" dirty="0" smtClean="0"/>
              <a:t>يخفض الكورتيكوستيروئيد كل 3 شهور وتخفض الجرعة تقريباً 25-50% كل مرة.</a:t>
            </a:r>
            <a:endParaRPr lang="en-US" dirty="0" smtClean="0"/>
          </a:p>
          <a:p>
            <a:r>
              <a:rPr lang="ar-SA" b="1" dirty="0" smtClean="0"/>
              <a:t> يجب أن يحدد موعد متابعة بعد 3-6 أسابيع بعد إيقاف الأدوية وذلك للتحري عن نكس الأعراض والحاجة لإعادة إدخال العلاج</a:t>
            </a:r>
            <a:endParaRPr lang="ar-LB" dirty="0"/>
          </a:p>
        </p:txBody>
      </p:sp>
      <p:sp>
        <p:nvSpPr>
          <p:cNvPr id="3" name="Title 2"/>
          <p:cNvSpPr>
            <a:spLocks noGrp="1"/>
          </p:cNvSpPr>
          <p:nvPr>
            <p:ph type="title"/>
          </p:nvPr>
        </p:nvSpPr>
        <p:spPr/>
        <p:txBody>
          <a:bodyPr/>
          <a:lstStyle/>
          <a:p>
            <a:pPr algn="ctr"/>
            <a:r>
              <a:rPr lang="ar-SA" dirty="0" smtClean="0"/>
              <a:t>تخفيض العلاج</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l" rtl="0">
              <a:buNone/>
            </a:pPr>
            <a:r>
              <a:rPr lang="en-US" dirty="0" err="1" smtClean="0"/>
              <a:t>Chlorflorocarbone</a:t>
            </a:r>
            <a:r>
              <a:rPr lang="en-US" dirty="0" smtClean="0"/>
              <a:t>(CFC)have damaged Ozone layer but not the lung</a:t>
            </a:r>
          </a:p>
          <a:p>
            <a:pPr algn="l" rtl="0">
              <a:buNone/>
            </a:pPr>
            <a:endParaRPr lang="en-US" dirty="0" smtClean="0"/>
          </a:p>
          <a:p>
            <a:pPr algn="l" rtl="0">
              <a:buNone/>
            </a:pPr>
            <a:r>
              <a:rPr lang="en-US" dirty="0" smtClean="0"/>
              <a:t>HFA  available in </a:t>
            </a:r>
            <a:r>
              <a:rPr lang="en-US" sz="2800" i="1" dirty="0" smtClean="0"/>
              <a:t>Short-acting β</a:t>
            </a:r>
            <a:r>
              <a:rPr lang="en-US" sz="2800" i="1" baseline="-25000" dirty="0" smtClean="0"/>
              <a:t>2</a:t>
            </a:r>
            <a:r>
              <a:rPr lang="en-US" sz="2800" i="1" dirty="0" smtClean="0"/>
              <a:t>-agonists</a:t>
            </a:r>
            <a:r>
              <a:rPr lang="en-US" dirty="0" smtClean="0"/>
              <a:t> </a:t>
            </a:r>
            <a:r>
              <a:rPr lang="en-US" b="1" dirty="0" err="1" smtClean="0"/>
              <a:t>Uniivental</a:t>
            </a:r>
            <a:r>
              <a:rPr lang="en-US" b="1" dirty="0" smtClean="0"/>
              <a:t> ,and ICS Bud -</a:t>
            </a:r>
            <a:r>
              <a:rPr lang="en-US" b="1" dirty="0" err="1" smtClean="0"/>
              <a:t>Unisonide</a:t>
            </a:r>
            <a:r>
              <a:rPr lang="en-US" b="1" dirty="0" smtClean="0"/>
              <a:t>:</a:t>
            </a:r>
          </a:p>
          <a:p>
            <a:pPr algn="l" rtl="0">
              <a:buNone/>
            </a:pPr>
            <a:endParaRPr lang="en-US" b="1" dirty="0" smtClean="0"/>
          </a:p>
          <a:p>
            <a:pPr algn="l" rtl="0">
              <a:buNone/>
            </a:pPr>
            <a:endParaRPr lang="ar-AE" dirty="0"/>
          </a:p>
        </p:txBody>
      </p:sp>
      <p:sp>
        <p:nvSpPr>
          <p:cNvPr id="3" name="عنوان 2"/>
          <p:cNvSpPr>
            <a:spLocks noGrp="1"/>
          </p:cNvSpPr>
          <p:nvPr>
            <p:ph type="title"/>
          </p:nvPr>
        </p:nvSpPr>
        <p:spPr/>
        <p:txBody>
          <a:bodyPr>
            <a:normAutofit fontScale="90000"/>
          </a:bodyPr>
          <a:lstStyle/>
          <a:p>
            <a:r>
              <a:rPr lang="en-US" dirty="0" err="1" smtClean="0"/>
              <a:t>Hydrofluoroalkine</a:t>
            </a:r>
            <a:r>
              <a:rPr lang="en-US" dirty="0" smtClean="0"/>
              <a:t> (HFA)inhalers</a:t>
            </a:r>
            <a:endParaRPr lang="ar-A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endParaRPr lang="en-US" dirty="0" smtClean="0"/>
          </a:p>
          <a:p>
            <a:r>
              <a:rPr lang="ar-SA" b="1" dirty="0" smtClean="0"/>
              <a:t>بالنسبة لمعظم المرضى فإن الربو المحرض بالجهد هو تعبير عن سيطرة ضعيفة على الربو وتجب إعادة النظر في العلاج النظامي بما فيه الستيروئيد الإنشاقي.</a:t>
            </a:r>
            <a:endParaRPr lang="en-US" dirty="0" smtClean="0"/>
          </a:p>
          <a:p>
            <a:r>
              <a:rPr lang="ar-SA" b="1" dirty="0" smtClean="0"/>
              <a:t>في الحالات التي يكون فيها الجهد مشكلة محددة عند المرضى المعالجين بالكورتيكوستيروئيد الإنشاقي مع سيطرة جيدة في أحوال أخرى ،قم بإضافة واحد من العلاجات التالية:</a:t>
            </a:r>
            <a:endParaRPr lang="en-US" dirty="0" smtClean="0"/>
          </a:p>
          <a:p>
            <a:r>
              <a:rPr lang="ar-SA" b="1" dirty="0" smtClean="0"/>
              <a:t>-مضادات مستقبلات اللوكوتريين</a:t>
            </a:r>
            <a:endParaRPr lang="en-US" dirty="0" smtClean="0"/>
          </a:p>
          <a:p>
            <a:r>
              <a:rPr lang="ar-SA" b="1" dirty="0" smtClean="0"/>
              <a:t>-منبهات 2βمديدة التأثير</a:t>
            </a:r>
            <a:endParaRPr lang="en-US" dirty="0" smtClean="0"/>
          </a:p>
          <a:p>
            <a:r>
              <a:rPr lang="ar-SA" b="1" dirty="0" smtClean="0"/>
              <a:t>-كروموغليكات الصوديوم أو نيدوكروميل الصوديوم</a:t>
            </a:r>
            <a:endParaRPr lang="en-US" dirty="0" smtClean="0"/>
          </a:p>
          <a:p>
            <a:r>
              <a:rPr lang="ar-SA" b="1" dirty="0" smtClean="0"/>
              <a:t>-شادات 2β فموية</a:t>
            </a:r>
            <a:endParaRPr lang="en-US" dirty="0" smtClean="0"/>
          </a:p>
          <a:p>
            <a:r>
              <a:rPr lang="ar-SA" b="1" dirty="0" smtClean="0"/>
              <a:t>-تيوفيللين</a:t>
            </a:r>
            <a:endParaRPr lang="en-US" dirty="0" smtClean="0"/>
          </a:p>
          <a:p>
            <a:r>
              <a:rPr lang="ar-SA" b="1" dirty="0" smtClean="0"/>
              <a:t>تعتبر منبهات 2βالإنشاقية قصيرة الأمد الدواء الأمثل مباشرة قبل الجهد</a:t>
            </a:r>
            <a:endParaRPr lang="ar-LB" dirty="0"/>
          </a:p>
        </p:txBody>
      </p:sp>
      <p:sp>
        <p:nvSpPr>
          <p:cNvPr id="3" name="Title 2"/>
          <p:cNvSpPr>
            <a:spLocks noGrp="1"/>
          </p:cNvSpPr>
          <p:nvPr>
            <p:ph type="title"/>
          </p:nvPr>
        </p:nvSpPr>
        <p:spPr/>
        <p:txBody>
          <a:bodyPr/>
          <a:lstStyle/>
          <a:p>
            <a:pPr algn="ctr"/>
            <a:r>
              <a:rPr lang="ar-SA" dirty="0" smtClean="0"/>
              <a:t>الربو المحرض بالجهد</a:t>
            </a:r>
            <a:endParaRPr lang="ar-L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143000" y="76200"/>
            <a:ext cx="8001000" cy="6618288"/>
          </a:xfrm>
          <a:prstGeom prst="rect">
            <a:avLst/>
          </a:prstGeom>
          <a:noFill/>
          <a:ln w="12700" cap="sq">
            <a:noFill/>
            <a:miter lim="800000"/>
            <a:headEnd type="none" w="sm" len="sm"/>
            <a:tailEnd type="none" w="sm" len="sm"/>
          </a:ln>
          <a:effectLst/>
        </p:spPr>
        <p:txBody>
          <a:bodyPr>
            <a:spAutoFit/>
          </a:bodyPr>
          <a:lstStyle/>
          <a:p>
            <a:pPr algn="ctr" rtl="0">
              <a:spcBef>
                <a:spcPct val="50000"/>
              </a:spcBef>
            </a:pPr>
            <a:r>
              <a:rPr kumimoji="0" lang="en-US" sz="3200" b="1">
                <a:solidFill>
                  <a:srgbClr val="00FF99"/>
                </a:solidFill>
                <a:latin typeface="Times New Roman" pitchFamily="18" charset="0"/>
                <a:cs typeface="Times New Roman" pitchFamily="18" charset="0"/>
              </a:rPr>
              <a:t>Basic principle of ICS</a:t>
            </a:r>
          </a:p>
          <a:p>
            <a:pPr algn="l" rtl="0">
              <a:spcBef>
                <a:spcPct val="50000"/>
              </a:spcBef>
            </a:pPr>
            <a:r>
              <a:rPr kumimoji="0" lang="en-US" sz="2200" b="1">
                <a:latin typeface="Times New Roman" pitchFamily="18" charset="0"/>
                <a:cs typeface="Times New Roman" pitchFamily="18" charset="0"/>
              </a:rPr>
              <a:t>1-     Give always lowest effective dose of ICS.</a:t>
            </a:r>
          </a:p>
          <a:p>
            <a:pPr algn="l" rtl="0">
              <a:spcBef>
                <a:spcPct val="50000"/>
              </a:spcBef>
            </a:pPr>
            <a:r>
              <a:rPr kumimoji="0" lang="en-US" sz="2200" b="1">
                <a:latin typeface="Times New Roman" pitchFamily="18" charset="0"/>
                <a:cs typeface="Times New Roman" pitchFamily="18" charset="0"/>
              </a:rPr>
              <a:t>2-     Avoid sudden withdrwal of ICS.</a:t>
            </a:r>
          </a:p>
          <a:p>
            <a:pPr algn="l" rtl="0">
              <a:spcBef>
                <a:spcPct val="50000"/>
              </a:spcBef>
            </a:pPr>
            <a:r>
              <a:rPr kumimoji="0" lang="en-US" sz="2200" b="1">
                <a:latin typeface="Times New Roman" pitchFamily="18" charset="0"/>
                <a:cs typeface="Times New Roman" pitchFamily="18" charset="0"/>
              </a:rPr>
              <a:t>3-     After improvement of Asthma patient require less dose   </a:t>
            </a:r>
          </a:p>
          <a:p>
            <a:pPr algn="l" rtl="0">
              <a:spcBef>
                <a:spcPct val="50000"/>
              </a:spcBef>
            </a:pPr>
            <a:r>
              <a:rPr kumimoji="0" lang="en-US" sz="2200" b="1">
                <a:latin typeface="Times New Roman" pitchFamily="18" charset="0"/>
                <a:cs typeface="Times New Roman" pitchFamily="18" charset="0"/>
              </a:rPr>
              <a:t>       – due to better absorption in normal lung -</a:t>
            </a:r>
          </a:p>
          <a:p>
            <a:pPr algn="l" rtl="0">
              <a:spcBef>
                <a:spcPct val="50000"/>
              </a:spcBef>
            </a:pPr>
            <a:r>
              <a:rPr kumimoji="0" lang="en-US" sz="2200" b="1">
                <a:latin typeface="Times New Roman" pitchFamily="18" charset="0"/>
                <a:cs typeface="Times New Roman" pitchFamily="18" charset="0"/>
              </a:rPr>
              <a:t>4-     Systemic absorption via lung increase post- improvement  </a:t>
            </a:r>
          </a:p>
          <a:p>
            <a:pPr algn="l" rtl="0">
              <a:spcBef>
                <a:spcPct val="50000"/>
              </a:spcBef>
            </a:pPr>
            <a:r>
              <a:rPr kumimoji="0" lang="en-US" sz="2200" b="1">
                <a:latin typeface="Times New Roman" pitchFamily="18" charset="0"/>
                <a:cs typeface="Times New Roman" pitchFamily="18" charset="0"/>
              </a:rPr>
              <a:t>5-     Watch for systemic side effect HT and WT.</a:t>
            </a:r>
          </a:p>
          <a:p>
            <a:pPr algn="l" rtl="0">
              <a:spcBef>
                <a:spcPct val="50000"/>
              </a:spcBef>
            </a:pPr>
            <a:r>
              <a:rPr kumimoji="0" lang="en-US" sz="2200" b="1">
                <a:latin typeface="Times New Roman" pitchFamily="18" charset="0"/>
                <a:cs typeface="Times New Roman" pitchFamily="18" charset="0"/>
              </a:rPr>
              <a:t>6-     asses adernal function after 14 one year of ICS by </a:t>
            </a:r>
          </a:p>
          <a:p>
            <a:pPr algn="l" rtl="0">
              <a:spcBef>
                <a:spcPct val="50000"/>
              </a:spcBef>
            </a:pPr>
            <a:r>
              <a:rPr kumimoji="0" lang="en-US" sz="2200" b="1">
                <a:latin typeface="Times New Roman" pitchFamily="18" charset="0"/>
                <a:cs typeface="Times New Roman" pitchFamily="18" charset="0"/>
              </a:rPr>
              <a:t>       short  </a:t>
            </a:r>
            <a:r>
              <a:rPr kumimoji="0" lang="en-US" sz="2200" b="1" u="sng">
                <a:latin typeface="Times New Roman" pitchFamily="18" charset="0"/>
                <a:cs typeface="Times New Roman" pitchFamily="18" charset="0"/>
              </a:rPr>
              <a:t>sss Test</a:t>
            </a:r>
            <a:r>
              <a:rPr kumimoji="0" lang="en-US" sz="2200" b="1">
                <a:latin typeface="Times New Roman" pitchFamily="18" charset="0"/>
                <a:cs typeface="Times New Roman" pitchFamily="18" charset="0"/>
              </a:rPr>
              <a:t>.</a:t>
            </a:r>
          </a:p>
          <a:p>
            <a:pPr algn="l" rtl="0">
              <a:spcBef>
                <a:spcPct val="50000"/>
              </a:spcBef>
            </a:pPr>
            <a:r>
              <a:rPr kumimoji="0" lang="en-US" sz="2200" b="1">
                <a:latin typeface="Times New Roman" pitchFamily="18" charset="0"/>
                <a:cs typeface="Times New Roman" pitchFamily="18" charset="0"/>
              </a:rPr>
              <a:t>7-     Before increase dose of ICS add another asthma </a:t>
            </a:r>
          </a:p>
          <a:p>
            <a:pPr algn="l" rtl="0">
              <a:spcBef>
                <a:spcPct val="50000"/>
              </a:spcBef>
            </a:pPr>
            <a:r>
              <a:rPr kumimoji="0" lang="en-US" sz="2200" b="1">
                <a:latin typeface="Times New Roman" pitchFamily="18" charset="0"/>
                <a:cs typeface="Times New Roman" pitchFamily="18" charset="0"/>
              </a:rPr>
              <a:t>        controller medication:  - Long acting B</a:t>
            </a:r>
            <a:r>
              <a:rPr kumimoji="0" lang="en-US" sz="2200" b="1" baseline="-25000">
                <a:latin typeface="Times New Roman" pitchFamily="18" charset="0"/>
                <a:cs typeface="Times New Roman" pitchFamily="18" charset="0"/>
              </a:rPr>
              <a:t>2 </a:t>
            </a:r>
            <a:r>
              <a:rPr kumimoji="0" lang="en-US" sz="2200" b="1">
                <a:latin typeface="Times New Roman" pitchFamily="18" charset="0"/>
                <a:cs typeface="Times New Roman" pitchFamily="18" charset="0"/>
              </a:rPr>
              <a:t>Agonist – </a:t>
            </a:r>
          </a:p>
          <a:p>
            <a:pPr algn="l" rtl="0">
              <a:spcBef>
                <a:spcPct val="50000"/>
              </a:spcBef>
            </a:pPr>
            <a:r>
              <a:rPr kumimoji="0" lang="en-US" sz="2200" b="1">
                <a:latin typeface="Times New Roman" pitchFamily="18" charset="0"/>
                <a:cs typeface="Times New Roman" pitchFamily="18" charset="0"/>
              </a:rPr>
              <a:t>        S R  theophyline-leukotriene modifier</a:t>
            </a:r>
          </a:p>
          <a:p>
            <a:pPr algn="l" rtl="0">
              <a:spcBef>
                <a:spcPct val="50000"/>
              </a:spcBef>
            </a:pPr>
            <a:r>
              <a:rPr kumimoji="0" lang="en-US" sz="2200" b="1">
                <a:latin typeface="Times New Roman" pitchFamily="18" charset="0"/>
                <a:cs typeface="Times New Roman" pitchFamily="18" charset="0"/>
              </a:rPr>
              <a:t>8- If still need higher ICS make sure of diagnosis OF asthma.</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ar-SA" b="1" u="sng" dirty="0" smtClean="0"/>
              <a:t>-</a:t>
            </a:r>
            <a:endParaRPr lang="en-US" dirty="0" smtClean="0"/>
          </a:p>
          <a:p>
            <a:r>
              <a:rPr lang="ar-SA" dirty="0" smtClean="0"/>
              <a:t> </a:t>
            </a:r>
            <a:endParaRPr lang="en-US" dirty="0" smtClean="0"/>
          </a:p>
          <a:p>
            <a:r>
              <a:rPr lang="ar-SA" b="1" dirty="0" smtClean="0"/>
              <a:t>هل كان لدى الطفل خلال الأسابيع الأربعة الماضية أياً </a:t>
            </a:r>
            <a:r>
              <a:rPr lang="ar-SA" b="1" dirty="0" err="1" smtClean="0"/>
              <a:t>ممايلي</a:t>
            </a:r>
            <a:r>
              <a:rPr lang="ar-SA" b="1" dirty="0" smtClean="0"/>
              <a:t>:</a:t>
            </a:r>
            <a:endParaRPr lang="en-US" dirty="0" smtClean="0"/>
          </a:p>
          <a:p>
            <a:r>
              <a:rPr lang="ar-SA" b="1" dirty="0" smtClean="0"/>
              <a:t> </a:t>
            </a:r>
            <a:endParaRPr lang="en-US" dirty="0" smtClean="0"/>
          </a:p>
          <a:p>
            <a:r>
              <a:rPr lang="ar-SA" b="1" dirty="0" smtClean="0"/>
              <a:t>*أعراض خلال النهار تدوم أكثر من عدة دقائق وتتكرر أكثر من </a:t>
            </a:r>
            <a:endParaRPr lang="en-US" dirty="0" smtClean="0"/>
          </a:p>
          <a:p>
            <a:r>
              <a:rPr lang="ar-SA" b="1" dirty="0" smtClean="0"/>
              <a:t>مرة بالأسبوع      </a:t>
            </a:r>
            <a:endParaRPr lang="en-US" dirty="0" smtClean="0"/>
          </a:p>
          <a:p>
            <a:r>
              <a:rPr lang="ar-SA" b="1" dirty="0" smtClean="0"/>
              <a:t>Ο لا          Οنعم</a:t>
            </a:r>
            <a:endParaRPr lang="en-US" dirty="0" smtClean="0"/>
          </a:p>
          <a:p>
            <a:r>
              <a:rPr lang="ar-SA" b="1" dirty="0" smtClean="0"/>
              <a:t>*هل يوجد تحدد بالنشاطات اليومية بسبب الربو(ركض،يلعب أقل                </a:t>
            </a:r>
            <a:endParaRPr lang="en-US" dirty="0" smtClean="0"/>
          </a:p>
          <a:p>
            <a:r>
              <a:rPr lang="ar-SA" b="1" dirty="0" smtClean="0"/>
              <a:t>من بقية الأطفال،يتعب بسهولة خلال المشي أو اللعب) Οنعم Ο لا </a:t>
            </a:r>
            <a:endParaRPr lang="en-US" dirty="0" smtClean="0"/>
          </a:p>
          <a:p>
            <a:r>
              <a:rPr lang="ar-SA" b="1" dirty="0" smtClean="0"/>
              <a:t>*هل هناك سعال ليلي أو استيقاظ من النوم بسبب الربو </a:t>
            </a:r>
            <a:endParaRPr lang="en-US" dirty="0" smtClean="0"/>
          </a:p>
          <a:p>
            <a:r>
              <a:rPr lang="ar-SA" b="1" dirty="0" smtClean="0"/>
              <a:t>Ο لا           Οنعم</a:t>
            </a:r>
            <a:endParaRPr lang="en-US" dirty="0" smtClean="0"/>
          </a:p>
          <a:p>
            <a:r>
              <a:rPr lang="ar-SA" dirty="0" smtClean="0"/>
              <a:t>الحاجة الى</a:t>
            </a:r>
            <a:r>
              <a:rPr lang="ar-SA" b="1" dirty="0" smtClean="0"/>
              <a:t>منبهات 2βانشاقية قصيرة</a:t>
            </a:r>
            <a:r>
              <a:rPr lang="ar-SA" dirty="0" smtClean="0"/>
              <a:t> الأمد&gt; من مرة بالأسبوع</a:t>
            </a:r>
            <a:r>
              <a:rPr lang="ar-SA" b="1" dirty="0" smtClean="0"/>
              <a:t> Οنعم Ο لا </a:t>
            </a:r>
            <a:endParaRPr lang="en-US" dirty="0" smtClean="0"/>
          </a:p>
          <a:p>
            <a:r>
              <a:rPr lang="ar-SA" b="1" dirty="0" smtClean="0"/>
              <a:t>غير مضبوط (3-4)-ضبط جزئي(1-2)-ضبط جيد (ولا واحدة)</a:t>
            </a:r>
            <a:r>
              <a:rPr lang="ar-SA" dirty="0" smtClean="0"/>
              <a:t> </a:t>
            </a:r>
            <a:endParaRPr lang="en-US" dirty="0" smtClean="0"/>
          </a:p>
          <a:p>
            <a:endParaRPr lang="ar-LB" dirty="0"/>
          </a:p>
        </p:txBody>
      </p:sp>
      <p:sp>
        <p:nvSpPr>
          <p:cNvPr id="3" name="Title 2"/>
          <p:cNvSpPr>
            <a:spLocks noGrp="1"/>
          </p:cNvSpPr>
          <p:nvPr>
            <p:ph type="title"/>
          </p:nvPr>
        </p:nvSpPr>
        <p:spPr/>
        <p:txBody>
          <a:bodyPr/>
          <a:lstStyle/>
          <a:p>
            <a:pPr algn="ctr"/>
            <a:r>
              <a:rPr lang="ar-SA" dirty="0" smtClean="0"/>
              <a:t>تقييم درجة السيطرة على الربو</a:t>
            </a:r>
            <a:endParaRPr lang="ar-L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dirty="0" err="1" smtClean="0">
                <a:solidFill>
                  <a:schemeClr val="accent1">
                    <a:lumMod val="75000"/>
                  </a:schemeClr>
                </a:solidFill>
              </a:rPr>
              <a:t>Atopy</a:t>
            </a:r>
            <a:r>
              <a:rPr lang="en-US" b="1" dirty="0" smtClean="0">
                <a:solidFill>
                  <a:schemeClr val="accent1">
                    <a:lumMod val="75000"/>
                  </a:schemeClr>
                </a:solidFill>
              </a:rPr>
              <a:t> and allergy</a:t>
            </a:r>
          </a:p>
        </p:txBody>
      </p:sp>
      <p:sp>
        <p:nvSpPr>
          <p:cNvPr id="18435" name="Rectangle 3"/>
          <p:cNvSpPr>
            <a:spLocks noGrp="1" noChangeArrowheads="1"/>
          </p:cNvSpPr>
          <p:nvPr>
            <p:ph type="body" idx="1"/>
          </p:nvPr>
        </p:nvSpPr>
        <p:spPr/>
        <p:txBody>
          <a:bodyPr>
            <a:normAutofit fontScale="92500" lnSpcReduction="10000"/>
          </a:bodyPr>
          <a:lstStyle/>
          <a:p>
            <a:pPr algn="l" rtl="0"/>
            <a:r>
              <a:rPr lang="en-US" sz="2800" b="1" dirty="0" err="1" smtClean="0">
                <a:solidFill>
                  <a:schemeClr val="accent1">
                    <a:lumMod val="75000"/>
                  </a:schemeClr>
                </a:solidFill>
              </a:rPr>
              <a:t>Atopy</a:t>
            </a:r>
            <a:r>
              <a:rPr lang="en-US" sz="2800" b="1" dirty="0" smtClean="0">
                <a:solidFill>
                  <a:schemeClr val="accent1">
                    <a:lumMod val="75000"/>
                  </a:schemeClr>
                </a:solidFill>
              </a:rPr>
              <a:t> is an inherited predisposition to </a:t>
            </a:r>
            <a:r>
              <a:rPr lang="en-US" sz="2800" b="1" dirty="0" err="1" smtClean="0">
                <a:solidFill>
                  <a:schemeClr val="accent1">
                    <a:lumMod val="75000"/>
                  </a:schemeClr>
                </a:solidFill>
              </a:rPr>
              <a:t>sensitisation</a:t>
            </a:r>
            <a:r>
              <a:rPr lang="en-US" sz="2800" b="1" dirty="0" smtClean="0">
                <a:solidFill>
                  <a:schemeClr val="accent1">
                    <a:lumMod val="75000"/>
                  </a:schemeClr>
                </a:solidFill>
              </a:rPr>
              <a:t> to allergens, and is present in up to 40% of children, most of whom are asymptomatic. Atopic children are at increased risk of allergic disease .</a:t>
            </a:r>
          </a:p>
          <a:p>
            <a:pPr algn="l" rtl="0"/>
            <a:r>
              <a:rPr lang="en-US" sz="2800" b="1" dirty="0" smtClean="0">
                <a:solidFill>
                  <a:schemeClr val="accent1">
                    <a:lumMod val="75000"/>
                  </a:schemeClr>
                </a:solidFill>
              </a:rPr>
              <a:t>The presence of one allergic condition within a child increases the risk of another; for example, half of children with allergic asthma will have eczema at some stage during their lives.</a:t>
            </a:r>
          </a:p>
          <a:p>
            <a:pPr algn="l" rtl="0"/>
            <a:r>
              <a:rPr lang="en-US" sz="2800" dirty="0" smtClean="0"/>
              <a:t> Siblings and parents have an increased risk of allergic diseases</a:t>
            </a:r>
            <a:endParaRPr lang="en-US" sz="2800" b="1" dirty="0" smtClean="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ar-SA" b="1" u="sng" dirty="0" smtClean="0"/>
              <a:t>عوامل الخطورة المنذرة بحدوث نوبة ربو حادة</a:t>
            </a:r>
            <a:endParaRPr lang="en-US" dirty="0" smtClean="0"/>
          </a:p>
          <a:p>
            <a:r>
              <a:rPr lang="ar-SA" dirty="0" smtClean="0"/>
              <a:t>1-</a:t>
            </a:r>
            <a:r>
              <a:rPr lang="ar-SA" b="1" dirty="0" smtClean="0"/>
              <a:t>عدم السيطرة على أعراض الربو</a:t>
            </a:r>
            <a:endParaRPr lang="en-US" dirty="0" smtClean="0"/>
          </a:p>
          <a:p>
            <a:r>
              <a:rPr lang="ar-SA" b="1" dirty="0" smtClean="0"/>
              <a:t>2-حدوث هجمة شديدة أو أكثر خلال السنة الماضية</a:t>
            </a:r>
            <a:endParaRPr lang="en-US" dirty="0" smtClean="0"/>
          </a:p>
          <a:p>
            <a:r>
              <a:rPr lang="ar-SA" b="1" dirty="0" smtClean="0"/>
              <a:t>3-بدء فصل حدوث الهجمة المعتاد لدى الطفل</a:t>
            </a:r>
            <a:endParaRPr lang="en-US" dirty="0" smtClean="0"/>
          </a:p>
          <a:p>
            <a:r>
              <a:rPr lang="ar-SA" b="1" dirty="0" smtClean="0"/>
              <a:t>4-التعرض لمحرضات:دخان التبغ،تلوث الهواء الداخلي أو الخارجي،المؤرجات الداخلية(عت الغبار المنزلي،الحيوانات الأليفة والصراصير)خاصة بالترافق مع انتان فيروسي.</a:t>
            </a:r>
            <a:endParaRPr lang="en-US" dirty="0" smtClean="0"/>
          </a:p>
          <a:p>
            <a:r>
              <a:rPr lang="ar-SA" b="1" dirty="0" smtClean="0"/>
              <a:t>5-مشاكل نفسية أو اجتماعية اقتصادية كبيرة لدى الطفل أو العائلة</a:t>
            </a:r>
            <a:endParaRPr lang="en-US" dirty="0" smtClean="0"/>
          </a:p>
          <a:p>
            <a:r>
              <a:rPr lang="ar-SA" b="1" dirty="0" smtClean="0"/>
              <a:t>6-عدم الالتزام بأدوية السيطرة على الربو أو</a:t>
            </a:r>
            <a:endParaRPr lang="en-US" dirty="0" smtClean="0"/>
          </a:p>
          <a:p>
            <a:r>
              <a:rPr lang="ar-SA" b="1" dirty="0" smtClean="0"/>
              <a:t>7 استخدام تقنيات انشاقية غير صحيحة </a:t>
            </a:r>
            <a:endParaRPr lang="ar-LB" dirty="0"/>
          </a:p>
        </p:txBody>
      </p:sp>
      <p:sp>
        <p:nvSpPr>
          <p:cNvPr id="3" name="Title 2"/>
          <p:cNvSpPr>
            <a:spLocks noGrp="1"/>
          </p:cNvSpPr>
          <p:nvPr>
            <p:ph type="title"/>
          </p:nvPr>
        </p:nvSpPr>
        <p:spPr/>
        <p:txBody>
          <a:bodyPr/>
          <a:lstStyle/>
          <a:p>
            <a:endParaRPr lang="ar-L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457200" y="0"/>
            <a:ext cx="8229600" cy="838200"/>
          </a:xfrm>
        </p:spPr>
        <p:txBody>
          <a:bodyPr/>
          <a:lstStyle/>
          <a:p>
            <a:r>
              <a:rPr lang="en-US" dirty="0" smtClean="0">
                <a:solidFill>
                  <a:schemeClr val="tx1"/>
                </a:solidFill>
                <a:cs typeface="Times New Roman" pitchFamily="16" charset="0"/>
              </a:rPr>
              <a:t>Acute asthma</a:t>
            </a:r>
          </a:p>
        </p:txBody>
      </p:sp>
      <p:sp>
        <p:nvSpPr>
          <p:cNvPr id="33795" name="Rectangle 3"/>
          <p:cNvSpPr>
            <a:spLocks noGrp="1"/>
          </p:cNvSpPr>
          <p:nvPr>
            <p:ph type="body" idx="1"/>
          </p:nvPr>
        </p:nvSpPr>
        <p:spPr>
          <a:xfrm>
            <a:off x="0" y="1524000"/>
            <a:ext cx="9144000" cy="5334000"/>
          </a:xfrm>
        </p:spPr>
        <p:txBody>
          <a:bodyPr/>
          <a:lstStyle/>
          <a:p>
            <a:pPr marL="622300" indent="-266700" algn="just" rtl="0">
              <a:lnSpc>
                <a:spcPct val="80000"/>
              </a:lnSpc>
              <a:buFont typeface="Arial" charset="0"/>
              <a:buNone/>
            </a:pPr>
            <a:r>
              <a:rPr lang="en-US" sz="2800" dirty="0" smtClean="0">
                <a:solidFill>
                  <a:schemeClr val="tx1">
                    <a:lumMod val="75000"/>
                    <a:lumOff val="25000"/>
                  </a:schemeClr>
                </a:solidFill>
                <a:cs typeface="Arial" charset="0"/>
              </a:rPr>
              <a:t>Exacerbations of asthma (asthma attacks ) are episodes of</a:t>
            </a:r>
            <a:r>
              <a:rPr lang="ar-SY" sz="2800" dirty="0" smtClean="0">
                <a:solidFill>
                  <a:schemeClr val="tx1">
                    <a:lumMod val="75000"/>
                    <a:lumOff val="25000"/>
                  </a:schemeClr>
                </a:solidFill>
                <a:cs typeface="Arial" charset="0"/>
              </a:rPr>
              <a:t> </a:t>
            </a:r>
            <a:r>
              <a:rPr lang="en-US" sz="2800" b="1" u="sng" dirty="0" smtClean="0">
                <a:solidFill>
                  <a:schemeClr val="accent2"/>
                </a:solidFill>
                <a:cs typeface="Arial" charset="0"/>
              </a:rPr>
              <a:t>progressive increase</a:t>
            </a:r>
            <a:r>
              <a:rPr lang="ar-SY" sz="2800" b="1" u="sng" dirty="0" smtClean="0">
                <a:solidFill>
                  <a:schemeClr val="accent2"/>
                </a:solidFill>
                <a:cs typeface="Arial" charset="0"/>
              </a:rPr>
              <a:t> </a:t>
            </a:r>
            <a:r>
              <a:rPr lang="en-US" sz="2800" dirty="0" smtClean="0">
                <a:solidFill>
                  <a:schemeClr val="tx1">
                    <a:lumMod val="75000"/>
                    <a:lumOff val="25000"/>
                  </a:schemeClr>
                </a:solidFill>
                <a:cs typeface="Arial" charset="0"/>
              </a:rPr>
              <a:t>in</a:t>
            </a:r>
            <a:r>
              <a:rPr lang="ar-SY" sz="2800" dirty="0" smtClean="0">
                <a:solidFill>
                  <a:schemeClr val="tx1">
                    <a:lumMod val="75000"/>
                    <a:lumOff val="25000"/>
                  </a:schemeClr>
                </a:solidFill>
                <a:cs typeface="Arial" charset="0"/>
              </a:rPr>
              <a:t>:</a:t>
            </a:r>
          </a:p>
          <a:p>
            <a:pPr marL="622300" indent="-266700" algn="just" rtl="0">
              <a:lnSpc>
                <a:spcPct val="80000"/>
              </a:lnSpc>
              <a:buFont typeface="Arial" charset="0"/>
              <a:buNone/>
            </a:pPr>
            <a:r>
              <a:rPr lang="en-US" sz="2800" dirty="0" smtClean="0">
                <a:solidFill>
                  <a:schemeClr val="tx1">
                    <a:lumMod val="75000"/>
                    <a:lumOff val="25000"/>
                  </a:schemeClr>
                </a:solidFill>
                <a:cs typeface="Arial" charset="0"/>
              </a:rPr>
              <a:t> </a:t>
            </a:r>
            <a:endParaRPr lang="ar-SY" sz="2800" dirty="0" smtClean="0">
              <a:solidFill>
                <a:schemeClr val="tx1">
                  <a:lumMod val="75000"/>
                  <a:lumOff val="25000"/>
                </a:schemeClr>
              </a:solidFill>
              <a:cs typeface="Arial" charset="0"/>
            </a:endParaRPr>
          </a:p>
          <a:p>
            <a:pPr marL="622300" indent="-266700" algn="just" rtl="0">
              <a:lnSpc>
                <a:spcPct val="80000"/>
              </a:lnSpc>
              <a:buFont typeface="Arial" charset="0"/>
              <a:buNone/>
            </a:pPr>
            <a:r>
              <a:rPr lang="en-US" sz="2800" dirty="0" smtClean="0">
                <a:solidFill>
                  <a:srgbClr val="FF0000"/>
                </a:solidFill>
                <a:cs typeface="Arial" charset="0"/>
              </a:rPr>
              <a:t>shortness of breath</a:t>
            </a:r>
            <a:endParaRPr lang="ar-SY" sz="2800" dirty="0" smtClean="0">
              <a:solidFill>
                <a:srgbClr val="FF0000"/>
              </a:solidFill>
              <a:cs typeface="Arial" charset="0"/>
            </a:endParaRPr>
          </a:p>
          <a:p>
            <a:pPr marL="622300" indent="-266700" algn="just" rtl="0">
              <a:lnSpc>
                <a:spcPct val="80000"/>
              </a:lnSpc>
              <a:buFont typeface="Arial" charset="0"/>
              <a:buNone/>
            </a:pPr>
            <a:r>
              <a:rPr lang="ar-SY" sz="2800" dirty="0" smtClean="0">
                <a:solidFill>
                  <a:srgbClr val="FF0000"/>
                </a:solidFill>
                <a:cs typeface="Arial" charset="0"/>
              </a:rPr>
              <a:t>,</a:t>
            </a:r>
            <a:r>
              <a:rPr lang="en-US" sz="2800" dirty="0" smtClean="0">
                <a:solidFill>
                  <a:srgbClr val="FF0000"/>
                </a:solidFill>
                <a:cs typeface="Arial" charset="0"/>
              </a:rPr>
              <a:t>cough , wheezing,</a:t>
            </a:r>
            <a:endParaRPr lang="ar-SY" sz="2800" dirty="0" smtClean="0">
              <a:solidFill>
                <a:srgbClr val="FF0000"/>
              </a:solidFill>
              <a:cs typeface="Arial" charset="0"/>
            </a:endParaRPr>
          </a:p>
          <a:p>
            <a:pPr marL="622300" indent="-266700" algn="just" rtl="0">
              <a:lnSpc>
                <a:spcPct val="80000"/>
              </a:lnSpc>
              <a:buFont typeface="Arial" charset="0"/>
              <a:buNone/>
            </a:pPr>
            <a:r>
              <a:rPr lang="en-US" sz="2800" dirty="0" smtClean="0">
                <a:solidFill>
                  <a:srgbClr val="FF0000"/>
                </a:solidFill>
                <a:cs typeface="Arial" charset="0"/>
              </a:rPr>
              <a:t> or chest tightness</a:t>
            </a:r>
            <a:r>
              <a:rPr lang="en-US" sz="2800" dirty="0" smtClean="0">
                <a:solidFill>
                  <a:schemeClr val="tx1">
                    <a:lumMod val="75000"/>
                    <a:lumOff val="25000"/>
                  </a:schemeClr>
                </a:solidFill>
                <a:cs typeface="Arial" charset="0"/>
              </a:rPr>
              <a:t>,</a:t>
            </a:r>
          </a:p>
          <a:p>
            <a:pPr marL="622300" indent="-266700" algn="just" rtl="0">
              <a:lnSpc>
                <a:spcPct val="80000"/>
              </a:lnSpc>
              <a:buFont typeface="Arial" charset="0"/>
              <a:buNone/>
            </a:pPr>
            <a:r>
              <a:rPr lang="en-US" sz="2800" dirty="0" smtClean="0">
                <a:solidFill>
                  <a:schemeClr val="tx1">
                    <a:lumMod val="75000"/>
                    <a:lumOff val="25000"/>
                  </a:schemeClr>
                </a:solidFill>
                <a:cs typeface="Arial" charset="0"/>
              </a:rPr>
              <a:t> </a:t>
            </a:r>
            <a:endParaRPr lang="ar-SY" sz="2800" dirty="0" smtClean="0">
              <a:solidFill>
                <a:schemeClr val="tx1">
                  <a:lumMod val="75000"/>
                  <a:lumOff val="25000"/>
                </a:schemeClr>
              </a:solidFill>
              <a:cs typeface="Arial" charset="0"/>
            </a:endParaRPr>
          </a:p>
          <a:p>
            <a:pPr marL="622300" indent="-266700" algn="just" rtl="0">
              <a:lnSpc>
                <a:spcPct val="80000"/>
              </a:lnSpc>
              <a:buFont typeface="Arial" charset="0"/>
              <a:buNone/>
            </a:pPr>
            <a:r>
              <a:rPr lang="en-US" sz="2800" dirty="0" smtClean="0">
                <a:solidFill>
                  <a:schemeClr val="tx1">
                    <a:lumMod val="75000"/>
                    <a:lumOff val="25000"/>
                  </a:schemeClr>
                </a:solidFill>
                <a:cs typeface="Arial" charset="0"/>
              </a:rPr>
              <a:t>or a combination of these symptoms </a:t>
            </a:r>
          </a:p>
          <a:p>
            <a:pPr marL="622300" indent="-266700" algn="just" rtl="0">
              <a:lnSpc>
                <a:spcPct val="80000"/>
              </a:lnSpc>
              <a:buFont typeface="Arial" charset="0"/>
              <a:buNone/>
            </a:pPr>
            <a:endParaRPr lang="en-US" sz="2800" dirty="0" smtClean="0">
              <a:solidFill>
                <a:schemeClr val="tx1">
                  <a:lumMod val="75000"/>
                  <a:lumOff val="25000"/>
                </a:schemeClr>
              </a:solidFill>
              <a:cs typeface="Arial"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p:txBody>
          <a:bodyPr/>
          <a:lstStyle/>
          <a:p>
            <a:endParaRPr lang="en-US" smtClean="0">
              <a:cs typeface="Times New Roman" pitchFamily="16" charset="0"/>
            </a:endParaRPr>
          </a:p>
        </p:txBody>
      </p:sp>
      <p:sp>
        <p:nvSpPr>
          <p:cNvPr id="41987" name="Rectangle 3"/>
          <p:cNvSpPr>
            <a:spLocks noGrp="1"/>
          </p:cNvSpPr>
          <p:nvPr>
            <p:ph type="body" idx="1"/>
          </p:nvPr>
        </p:nvSpPr>
        <p:spPr/>
        <p:txBody>
          <a:bodyPr/>
          <a:lstStyle/>
          <a:p>
            <a:endParaRPr lang="en-US" smtClean="0">
              <a:cs typeface="Arial" charset="0"/>
            </a:endParaRPr>
          </a:p>
        </p:txBody>
      </p:sp>
      <p:pic>
        <p:nvPicPr>
          <p:cNvPr id="41988" name="صورة 28" descr="16-17.jpg"/>
          <p:cNvPicPr>
            <a:picLocks noChangeAspect="1" noChangeArrowheads="1"/>
          </p:cNvPicPr>
          <p:nvPr/>
        </p:nvPicPr>
        <p:blipFill>
          <a:blip r:embed="rId2" cstate="print"/>
          <a:srcRect b="65199"/>
          <a:stretch>
            <a:fillRect/>
          </a:stretch>
        </p:blipFill>
        <p:spPr bwMode="auto">
          <a:xfrm>
            <a:off x="0" y="762000"/>
            <a:ext cx="9144000" cy="3700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dirty="0" smtClean="0"/>
              <a:t>1</a:t>
            </a:r>
            <a:r>
              <a:rPr lang="ar-SA" b="1" dirty="0" smtClean="0"/>
              <a:t>-لا يستطيع اكمال الجملة إالا إذا أخذ نفس بين الكلمة والأخرى أو أن ضيق النفس شديد لا يسمح له بالكلام والطعام</a:t>
            </a:r>
            <a:endParaRPr lang="en-US" dirty="0" smtClean="0"/>
          </a:p>
          <a:p>
            <a:r>
              <a:rPr lang="ar-SA" b="1" dirty="0" smtClean="0"/>
              <a:t>2-سرعة دقات القلب أكثر من 125 للطفل فوق الخمس سنوات و أكثر من 140 للطفل بعمر 2-5 سنوات.</a:t>
            </a:r>
            <a:endParaRPr lang="en-US" dirty="0" smtClean="0"/>
          </a:p>
          <a:p>
            <a:r>
              <a:rPr lang="ar-SA" b="1" dirty="0" smtClean="0"/>
              <a:t>3-زيادة عدد مرات التنفس أكثر من 30 نفس بالدقيقة للأطفال فوق خمس سنوات و أكثر من 40 نفس بالدقيقة للأطفال من 2-5 سنوات.</a:t>
            </a:r>
            <a:endParaRPr lang="en-US" dirty="0" smtClean="0"/>
          </a:p>
          <a:p>
            <a:r>
              <a:rPr lang="ar-SA" b="1" dirty="0" smtClean="0"/>
              <a:t>اشباع الأوكسجين&lt;92%،</a:t>
            </a:r>
          </a:p>
          <a:p>
            <a:r>
              <a:rPr lang="en-US" b="1" dirty="0" smtClean="0"/>
              <a:t>PEF</a:t>
            </a:r>
            <a:r>
              <a:rPr lang="ar-SA" b="1" dirty="0" smtClean="0"/>
              <a:t>33-50% من المتوقع(اشباع الأوكسجين قبل اعطاء منبهات 2βانشاقيةأو أوكسجين</a:t>
            </a:r>
            <a:endParaRPr lang="ar-LB" dirty="0"/>
          </a:p>
        </p:txBody>
      </p:sp>
      <p:sp>
        <p:nvSpPr>
          <p:cNvPr id="3" name="Title 2"/>
          <p:cNvSpPr>
            <a:spLocks noGrp="1"/>
          </p:cNvSpPr>
          <p:nvPr>
            <p:ph type="title"/>
          </p:nvPr>
        </p:nvSpPr>
        <p:spPr/>
        <p:txBody>
          <a:bodyPr>
            <a:normAutofit fontScale="90000"/>
          </a:bodyPr>
          <a:lstStyle/>
          <a:p>
            <a:pPr algn="ctr"/>
            <a:r>
              <a:rPr lang="ar-SA" dirty="0" smtClean="0"/>
              <a:t>مواصفات نوبة ربو حادة شديدة</a:t>
            </a:r>
            <a:r>
              <a:rPr lang="en-US" dirty="0" smtClean="0"/>
              <a:t/>
            </a:r>
            <a:br>
              <a:rPr lang="en-US" dirty="0" smtClean="0"/>
            </a:br>
            <a:endParaRPr lang="ar-L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dirty="0" smtClean="0"/>
          </a:p>
          <a:p>
            <a:r>
              <a:rPr lang="ar-SA" dirty="0" smtClean="0"/>
              <a:t>- </a:t>
            </a:r>
            <a:r>
              <a:rPr lang="ar-SA" b="1" dirty="0" smtClean="0"/>
              <a:t>الصدر الصامت(يعني وجود حد أدنى من التهوية لا يكفي لاحداث وزيز)</a:t>
            </a:r>
            <a:endParaRPr lang="en-US" dirty="0" smtClean="0"/>
          </a:p>
          <a:p>
            <a:r>
              <a:rPr lang="ar-SA" b="1" dirty="0" smtClean="0"/>
              <a:t>- زرقة</a:t>
            </a:r>
            <a:endParaRPr lang="en-US" dirty="0" smtClean="0"/>
          </a:p>
          <a:p>
            <a:r>
              <a:rPr lang="ar-SA" b="1" dirty="0" smtClean="0"/>
              <a:t>- ضعف القدرة التنفسية</a:t>
            </a:r>
            <a:endParaRPr lang="en-US" dirty="0" smtClean="0"/>
          </a:p>
          <a:p>
            <a:r>
              <a:rPr lang="ar-SA" b="1" dirty="0" smtClean="0"/>
              <a:t>- انخفاض الضغط</a:t>
            </a:r>
            <a:endParaRPr lang="en-US" dirty="0" smtClean="0"/>
          </a:p>
          <a:p>
            <a:r>
              <a:rPr lang="ar-SA" b="1" dirty="0" smtClean="0"/>
              <a:t>- التعب الشديد</a:t>
            </a:r>
            <a:endParaRPr lang="en-US" dirty="0" smtClean="0"/>
          </a:p>
          <a:p>
            <a:r>
              <a:rPr lang="ar-SA" b="1" dirty="0" smtClean="0"/>
              <a:t>- اضطراب الوعي</a:t>
            </a:r>
            <a:endParaRPr lang="en-US" dirty="0" smtClean="0"/>
          </a:p>
          <a:p>
            <a:r>
              <a:rPr lang="ar-SA" b="1" dirty="0" smtClean="0"/>
              <a:t>اشباع الأوكسجين&lt;92%،</a:t>
            </a:r>
            <a:r>
              <a:rPr lang="en-US" b="1" dirty="0" smtClean="0"/>
              <a:t>&gt;PEF</a:t>
            </a:r>
            <a:r>
              <a:rPr lang="ar-SA" b="1" dirty="0" smtClean="0"/>
              <a:t>33من المتوقع(اشباع الأوكسجين قبل اعطاء منبهات 2βانشاقية أو أوكسجين</a:t>
            </a:r>
            <a:endParaRPr lang="ar-LB" dirty="0"/>
          </a:p>
        </p:txBody>
      </p:sp>
      <p:sp>
        <p:nvSpPr>
          <p:cNvPr id="3" name="Title 2"/>
          <p:cNvSpPr>
            <a:spLocks noGrp="1"/>
          </p:cNvSpPr>
          <p:nvPr>
            <p:ph type="title"/>
          </p:nvPr>
        </p:nvSpPr>
        <p:spPr/>
        <p:txBody>
          <a:bodyPr/>
          <a:lstStyle/>
          <a:p>
            <a:r>
              <a:rPr lang="ar-SA" dirty="0" smtClean="0"/>
              <a:t>صفات النوبة </a:t>
            </a:r>
            <a:r>
              <a:rPr lang="ar-SA" dirty="0" err="1" smtClean="0"/>
              <a:t>الربوية</a:t>
            </a:r>
            <a:r>
              <a:rPr lang="ar-SA" dirty="0" smtClean="0"/>
              <a:t> الخطيرة المهددة للحياة</a:t>
            </a:r>
            <a:endParaRPr lang="ar-L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endParaRPr lang="en-US" dirty="0" smtClean="0"/>
          </a:p>
          <a:p>
            <a:r>
              <a:rPr lang="ar-SA" b="1" dirty="0" smtClean="0"/>
              <a:t>في خطة العمل المكتوبة لكل مريض ربو يجب أن يكون شرحا وافيا يمكن  الأهل من تمييز تدهور الأعراض وبدء العلاج وكذلك تجعلهم يميزون متى تكون الهجمة شديدة وتحديد متى يكون العلاج المستعجل في المشفى ضرورياً،كما يجب أن تتضمن خطة العمل معلومات خاصة عن الأدوية  وعملها وجرعاتها ومتى وكيف نطلب الرعاية الصحية.</a:t>
            </a:r>
            <a:endParaRPr lang="en-US" dirty="0" smtClean="0"/>
          </a:p>
          <a:p>
            <a:pPr lvl="0"/>
            <a:r>
              <a:rPr lang="ar-SA" b="1" dirty="0" smtClean="0"/>
              <a:t>يجب البدء بالعلاج بمنبهات 2β قصيرة التأثير  أعطاء بخة واحدة (100 مكغ من السالبوتامول أو ما يعادلها).من خلال الحجرة الإنشاقية كل 30-60 ثانية يمكن تكرارها .تبعاً للاستجابة وبحيث لا نتجاوز الحد الأقصى المسموح وهو 10 بخات (مع أو بدون قناع للوجه حسب عمر الطفل).</a:t>
            </a:r>
            <a:endParaRPr lang="en-US" dirty="0" smtClean="0"/>
          </a:p>
          <a:p>
            <a:endParaRPr lang="ar-LB" dirty="0"/>
          </a:p>
        </p:txBody>
      </p:sp>
      <p:sp>
        <p:nvSpPr>
          <p:cNvPr id="3" name="Title 2"/>
          <p:cNvSpPr>
            <a:spLocks noGrp="1"/>
          </p:cNvSpPr>
          <p:nvPr>
            <p:ph type="title"/>
          </p:nvPr>
        </p:nvSpPr>
        <p:spPr/>
        <p:txBody>
          <a:bodyPr>
            <a:normAutofit fontScale="90000"/>
          </a:bodyPr>
          <a:lstStyle/>
          <a:p>
            <a:r>
              <a:rPr lang="ar-SA" dirty="0" smtClean="0"/>
              <a:t>تدبير نوبة الربو الحادة من قبل الأبوين في المنزل</a:t>
            </a:r>
            <a:endParaRPr lang="ar-L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lvl="0"/>
            <a:r>
              <a:rPr lang="ar-SA" b="1" dirty="0" smtClean="0"/>
              <a:t>لا ينصح ببدء العلاج </a:t>
            </a:r>
            <a:r>
              <a:rPr lang="ar-SA" b="1" dirty="0" err="1" smtClean="0"/>
              <a:t>بالستيروئيدات</a:t>
            </a:r>
            <a:r>
              <a:rPr lang="ar-SA" b="1" dirty="0" smtClean="0"/>
              <a:t> الفموية من قبل الأهل في تدبير هجمات الربو الحادة في المنزل  </a:t>
            </a:r>
            <a:r>
              <a:rPr lang="ar-SA" b="1" dirty="0" err="1" smtClean="0"/>
              <a:t>الا</a:t>
            </a:r>
            <a:r>
              <a:rPr lang="ar-SA" b="1" dirty="0" smtClean="0"/>
              <a:t> عند من لديهم قصة </a:t>
            </a:r>
            <a:r>
              <a:rPr lang="ar-SA" b="1" dirty="0" err="1" smtClean="0"/>
              <a:t>نوب</a:t>
            </a:r>
            <a:r>
              <a:rPr lang="ar-SA" b="1" dirty="0" smtClean="0"/>
              <a:t> مهددة للحياة  </a:t>
            </a:r>
            <a:r>
              <a:rPr lang="ar-SA" b="1" dirty="0" err="1" smtClean="0"/>
              <a:t>او</a:t>
            </a:r>
            <a:r>
              <a:rPr lang="ar-SA" b="1" dirty="0" smtClean="0"/>
              <a:t> عند </a:t>
            </a:r>
            <a:r>
              <a:rPr lang="ar-SA" b="1" dirty="0" err="1" smtClean="0"/>
              <a:t>اهل</a:t>
            </a:r>
            <a:r>
              <a:rPr lang="ar-SA" b="1" dirty="0" smtClean="0"/>
              <a:t> صار لديهم خبرة كافية ووعي كاف اقنع الطبيب</a:t>
            </a:r>
            <a:endParaRPr lang="en-US" dirty="0" smtClean="0"/>
          </a:p>
          <a:p>
            <a:r>
              <a:rPr lang="ar-SY" b="1" dirty="0" smtClean="0"/>
              <a:t> يعطى </a:t>
            </a:r>
            <a:r>
              <a:rPr lang="ar-SY" b="1" dirty="0" err="1" smtClean="0"/>
              <a:t>الكورتيزون</a:t>
            </a:r>
            <a:r>
              <a:rPr lang="ar-SY" b="1" dirty="0" smtClean="0"/>
              <a:t> الفموي باكرا في نوبة الربو الحادة ،يعطى جرعة 20 ملغ </a:t>
            </a:r>
            <a:r>
              <a:rPr lang="ar-SY" b="1" dirty="0" err="1" smtClean="0"/>
              <a:t>بريدنيزلون</a:t>
            </a:r>
            <a:r>
              <a:rPr lang="ar-SY" b="1" dirty="0" smtClean="0"/>
              <a:t> للأطفال بعمر 2-5 سنوات وبجرعة 30-40 ملغ للأطفال فوق 5 سنوات.أما الذين يتناولون حبوب </a:t>
            </a:r>
            <a:r>
              <a:rPr lang="ar-SY" b="1" dirty="0" err="1" smtClean="0"/>
              <a:t>الكورتيزون</a:t>
            </a:r>
            <a:r>
              <a:rPr lang="ar-SY" b="1" dirty="0" smtClean="0"/>
              <a:t> للعلاج الوقائي فيجب إعطاؤهم 2ملغ/</a:t>
            </a:r>
            <a:r>
              <a:rPr lang="ar-SY" b="1" dirty="0" err="1" smtClean="0"/>
              <a:t>كغ</a:t>
            </a:r>
            <a:r>
              <a:rPr lang="ar-SY" b="1" dirty="0" smtClean="0"/>
              <a:t> من </a:t>
            </a:r>
            <a:r>
              <a:rPr lang="ar-SY" b="1" dirty="0" err="1" smtClean="0"/>
              <a:t>البريدنيزولون</a:t>
            </a:r>
            <a:r>
              <a:rPr lang="ar-SY" b="1" dirty="0" smtClean="0"/>
              <a:t> بحيث لا تتجاوز الجرعة القصوى 60 ملغ.</a:t>
            </a:r>
            <a:endParaRPr lang="ar-SA" dirty="0"/>
          </a:p>
        </p:txBody>
      </p:sp>
      <p:sp>
        <p:nvSpPr>
          <p:cNvPr id="3" name="عنوان 2"/>
          <p:cNvSpPr>
            <a:spLocks noGrp="1"/>
          </p:cNvSpPr>
          <p:nvPr>
            <p:ph type="title"/>
          </p:nvPr>
        </p:nvSpPr>
        <p:spPr/>
        <p:txBody>
          <a:bodyPr>
            <a:normAutofit fontScale="90000"/>
          </a:bodyPr>
          <a:lstStyle/>
          <a:p>
            <a:r>
              <a:rPr lang="ar-SY" dirty="0" smtClean="0"/>
              <a:t>العلاج </a:t>
            </a:r>
            <a:r>
              <a:rPr lang="ar-SY" dirty="0" err="1" smtClean="0"/>
              <a:t>بالستيروئيدات</a:t>
            </a:r>
            <a:r>
              <a:rPr lang="ar-SY" dirty="0" smtClean="0"/>
              <a:t> من قبل الأهل في النوبة الحادة </a:t>
            </a:r>
            <a:endParaRPr lang="ar-S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None/>
            </a:pPr>
            <a:endParaRPr lang="ar-LB" b="1" dirty="0" smtClean="0"/>
          </a:p>
          <a:p>
            <a:pPr>
              <a:buNone/>
            </a:pPr>
            <a:r>
              <a:rPr lang="ar-LB" dirty="0" smtClean="0"/>
              <a:t>: يجب أن يلجأ الأبوين أو الذين يقومون على رعاية طفل يعاني من نوبة ربوية حادة</a:t>
            </a:r>
          </a:p>
          <a:p>
            <a:r>
              <a:rPr lang="ar-LB" dirty="0" smtClean="0"/>
              <a:t>معالجة في المنزل إلى الرعاية الطبية اسعافي اً.في حال لم يتم السيطرة على أعراضها رغم إعطاء</a:t>
            </a:r>
            <a:r>
              <a:rPr lang="ar-SY" dirty="0" smtClean="0"/>
              <a:t>10</a:t>
            </a:r>
            <a:r>
              <a:rPr lang="ar-LB" dirty="0" err="1" smtClean="0"/>
              <a:t>بخات</a:t>
            </a:r>
            <a:r>
              <a:rPr lang="ar-SY" dirty="0" smtClean="0"/>
              <a:t> </a:t>
            </a:r>
            <a:r>
              <a:rPr lang="ar-LB" dirty="0" smtClean="0"/>
              <a:t>من السالبوتامول بواسطة </a:t>
            </a:r>
            <a:r>
              <a:rPr lang="en-US" dirty="0" err="1" smtClean="0"/>
              <a:t>pMDI</a:t>
            </a:r>
            <a:r>
              <a:rPr lang="en-US" dirty="0" smtClean="0"/>
              <a:t> </a:t>
            </a:r>
            <a:r>
              <a:rPr lang="ar-LB" dirty="0" smtClean="0"/>
              <a:t>مع حجرة الانشاق .</a:t>
            </a:r>
          </a:p>
          <a:p>
            <a:r>
              <a:rPr lang="ar-LB" dirty="0" smtClean="0"/>
              <a:t>إذا كانت الأعراض شديدة يجب إعطاء جرعات إضافية من الموسعات القصبية حسب الحاجة خلال فترة انتظار</a:t>
            </a:r>
            <a:r>
              <a:rPr lang="ar-SY" dirty="0" smtClean="0"/>
              <a:t> </a:t>
            </a:r>
            <a:r>
              <a:rPr lang="ar-LB" dirty="0" smtClean="0"/>
              <a:t>بدء الرعاية الطبية.</a:t>
            </a:r>
          </a:p>
          <a:p>
            <a:r>
              <a:rPr lang="ar-LB" dirty="0" smtClean="0"/>
              <a:t>- إذا كان الطفل بحالة شدة فعلا ) </a:t>
            </a:r>
            <a:r>
              <a:rPr lang="en-US" dirty="0" smtClean="0"/>
              <a:t>stress )</a:t>
            </a:r>
          </a:p>
          <a:p>
            <a:r>
              <a:rPr lang="ar-LB" dirty="0" smtClean="0"/>
              <a:t>فترة زوال الأعراض بعد إنشاق منبهات 2</a:t>
            </a:r>
            <a:r>
              <a:rPr lang="el-GR" dirty="0" smtClean="0"/>
              <a:t> β</a:t>
            </a:r>
            <a:r>
              <a:rPr lang="ar-LB" dirty="0" smtClean="0"/>
              <a:t> قصيرة الأمد تصبح أقصر بسرعة.</a:t>
            </a:r>
          </a:p>
          <a:p>
            <a:r>
              <a:rPr lang="ar-LB" dirty="0" smtClean="0"/>
              <a:t>يجب أن يقدم الطاقم الطبي لسيارة الإسعاف للطفل في نوبة ربو حادة السالبوتامول الإرذاذي في الحالات</a:t>
            </a:r>
            <a:r>
              <a:rPr lang="ar-SY" dirty="0" smtClean="0"/>
              <a:t> </a:t>
            </a:r>
            <a:r>
              <a:rPr lang="ar-LB" dirty="0" smtClean="0"/>
              <a:t>الشديدة ريثما يصل الطفل إلى قسم الإسعاف.</a:t>
            </a:r>
          </a:p>
          <a:p>
            <a:r>
              <a:rPr lang="ar-LB" dirty="0" smtClean="0"/>
              <a:t>يجب تحويل الطفل الذي يشكو من نوبة ربوية شديدة جداً إلى المشفى بشكل إسعافي</a:t>
            </a:r>
            <a:endParaRPr lang="ar-LB" dirty="0"/>
          </a:p>
        </p:txBody>
      </p:sp>
      <p:sp>
        <p:nvSpPr>
          <p:cNvPr id="3" name="Title 2"/>
          <p:cNvSpPr>
            <a:spLocks noGrp="1"/>
          </p:cNvSpPr>
          <p:nvPr>
            <p:ph type="title"/>
          </p:nvPr>
        </p:nvSpPr>
        <p:spPr/>
        <p:txBody>
          <a:bodyPr/>
          <a:lstStyle/>
          <a:p>
            <a:pPr algn="ctr"/>
            <a:r>
              <a:rPr lang="ar-SY" dirty="0" err="1" smtClean="0"/>
              <a:t>استطبابات</a:t>
            </a:r>
            <a:r>
              <a:rPr lang="ar-SY" dirty="0" smtClean="0"/>
              <a:t>  العلاج في </a:t>
            </a:r>
            <a:r>
              <a:rPr lang="ar-SY" dirty="0" err="1" smtClean="0"/>
              <a:t>المشفى</a:t>
            </a:r>
            <a:endParaRPr lang="ar-L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ar-SA" u="sng" dirty="0" smtClean="0"/>
              <a:t>:</a:t>
            </a:r>
            <a:endParaRPr lang="en-US" dirty="0" smtClean="0"/>
          </a:p>
          <a:p>
            <a:pPr lvl="0"/>
            <a:r>
              <a:rPr lang="ar-SA" u="sng" dirty="0" smtClean="0"/>
              <a:t>معدل النبض</a:t>
            </a:r>
            <a:r>
              <a:rPr lang="ar-SA" dirty="0" smtClean="0"/>
              <a:t> :إن تسرع النبض بشكل عام يعني تدهور في الحالة الربوية ،بينما هبوط ضربات القلب في النوبة الربوية الخطيرة يعتبر العلامة التي تسبق النهاية.</a:t>
            </a:r>
            <a:endParaRPr lang="en-US" dirty="0" smtClean="0"/>
          </a:p>
          <a:p>
            <a:pPr lvl="0"/>
            <a:r>
              <a:rPr lang="ar-SA" u="sng" dirty="0" smtClean="0"/>
              <a:t>معدل التنفس ودرجة الزلة التنفسية</a:t>
            </a:r>
            <a:r>
              <a:rPr lang="ar-SA" dirty="0" smtClean="0"/>
              <a:t>:زلة تنفسية تمنعه من إكمال الجملة بنفس واحد أو لاتسمح له بتناول الطعام.</a:t>
            </a:r>
            <a:endParaRPr lang="en-US" dirty="0" smtClean="0"/>
          </a:p>
          <a:p>
            <a:pPr lvl="0"/>
            <a:r>
              <a:rPr lang="ar-SA" u="sng" dirty="0" smtClean="0"/>
              <a:t>استخدام العضلات التنفسية المساعدة</a:t>
            </a:r>
            <a:r>
              <a:rPr lang="ar-SA" dirty="0" smtClean="0"/>
              <a:t>:يمكن ملاحظتها بالشكل الأفضل بجس عضلات العنق.</a:t>
            </a:r>
            <a:endParaRPr lang="en-US" dirty="0" smtClean="0"/>
          </a:p>
          <a:p>
            <a:pPr lvl="0"/>
            <a:r>
              <a:rPr lang="ar-SA" u="sng" dirty="0" smtClean="0"/>
              <a:t>درجة الوزيز</a:t>
            </a:r>
            <a:r>
              <a:rPr lang="ar-SA" dirty="0" smtClean="0"/>
              <a:t>:يمكن أن يصبح ثنائي الطور أو أقل وضوحاً مع ازدياد انسداد الطرق الهوائية </a:t>
            </a:r>
            <a:endParaRPr lang="en-US" dirty="0" smtClean="0"/>
          </a:p>
          <a:p>
            <a:pPr lvl="0"/>
            <a:r>
              <a:rPr lang="ar-SA" u="sng" dirty="0" smtClean="0"/>
              <a:t>درجة الهيجان ومستوى الوعي:</a:t>
            </a:r>
            <a:r>
              <a:rPr lang="ar-SA" dirty="0" smtClean="0"/>
              <a:t>دائماً إعطاء الطمأنينة والهدوء</a:t>
            </a:r>
            <a:endParaRPr lang="en-US" dirty="0" smtClean="0"/>
          </a:p>
          <a:p>
            <a:pPr>
              <a:buNone/>
            </a:pPr>
            <a:endParaRPr lang="en-US" dirty="0" smtClean="0"/>
          </a:p>
          <a:p>
            <a:endParaRPr lang="ar-LB" dirty="0"/>
          </a:p>
        </p:txBody>
      </p:sp>
      <p:sp>
        <p:nvSpPr>
          <p:cNvPr id="3" name="Title 2"/>
          <p:cNvSpPr>
            <a:spLocks noGrp="1"/>
          </p:cNvSpPr>
          <p:nvPr>
            <p:ph type="title"/>
          </p:nvPr>
        </p:nvSpPr>
        <p:spPr/>
        <p:txBody>
          <a:bodyPr>
            <a:normAutofit fontScale="90000"/>
          </a:bodyPr>
          <a:lstStyle/>
          <a:p>
            <a:pPr algn="ctr"/>
            <a:r>
              <a:rPr lang="ar-SA" dirty="0" smtClean="0"/>
              <a:t>يجب تسجيل العلامات </a:t>
            </a:r>
            <a:r>
              <a:rPr lang="ar-SA" dirty="0" err="1" smtClean="0"/>
              <a:t>السريرية</a:t>
            </a:r>
            <a:r>
              <a:rPr lang="ar-SA" dirty="0" smtClean="0"/>
              <a:t> التالية في النوبة الحادة</a:t>
            </a:r>
            <a:endParaRPr lang="ar-LB"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66928" lvl="0" indent="-457200">
              <a:buFont typeface="+mj-cs"/>
              <a:buAutoNum type="arabic2Minus"/>
            </a:pPr>
            <a:r>
              <a:rPr lang="ar-SA" sz="2400" b="1" dirty="0" smtClean="0"/>
              <a:t>الأوكسجين</a:t>
            </a:r>
          </a:p>
          <a:p>
            <a:pPr marL="566928" lvl="0" indent="-457200">
              <a:buFont typeface="+mj-cs"/>
              <a:buAutoNum type="arabic2Minus"/>
            </a:pPr>
            <a:r>
              <a:rPr lang="ar-SA" sz="2400" b="1" dirty="0" smtClean="0"/>
              <a:t>الموسعات القصبية </a:t>
            </a:r>
          </a:p>
          <a:p>
            <a:pPr marL="566928" lvl="0" indent="-457200">
              <a:buFont typeface="+mj-cs"/>
              <a:buAutoNum type="arabic2Minus"/>
            </a:pPr>
            <a:r>
              <a:rPr lang="ar-SA" sz="2400" b="1" dirty="0" err="1" smtClean="0"/>
              <a:t>الماغنيزيوم</a:t>
            </a:r>
            <a:r>
              <a:rPr lang="ar-SA" sz="2400" b="1" dirty="0" smtClean="0"/>
              <a:t> </a:t>
            </a:r>
            <a:r>
              <a:rPr lang="ar-SA" sz="2400" b="1" dirty="0" err="1" smtClean="0"/>
              <a:t>سلفات</a:t>
            </a:r>
            <a:endParaRPr lang="ar-SA" sz="2400" b="1" dirty="0" smtClean="0"/>
          </a:p>
          <a:p>
            <a:pPr marL="566928" lvl="0" indent="-457200">
              <a:buFont typeface="+mj-cs"/>
              <a:buAutoNum type="arabic2Minus"/>
            </a:pPr>
            <a:r>
              <a:rPr lang="ar-SA" sz="2400" b="1" dirty="0" err="1" smtClean="0"/>
              <a:t>الستيروئيدات</a:t>
            </a:r>
            <a:endParaRPr lang="en-US" sz="2400" dirty="0" smtClean="0"/>
          </a:p>
          <a:p>
            <a:pPr marL="850392" lvl="1" indent="-457200">
              <a:buFont typeface="+mj-cs"/>
              <a:buAutoNum type="arabic2Minus"/>
            </a:pPr>
            <a:r>
              <a:rPr lang="ar-SA" sz="2000" b="1" dirty="0" smtClean="0"/>
              <a:t>الأوكسجين</a:t>
            </a:r>
          </a:p>
          <a:p>
            <a:r>
              <a:rPr lang="ar-SA" sz="2400" dirty="0" smtClean="0"/>
              <a:t>يعطى الأوكسجين بصبيب عال بواسطة قناع محكم على الوجه أو بواسطة الشوكة الأنفية للأطفال في نوبة ربو مهددة للحياة أو إشباع أوكسجين أقل من 94% ويحقق إشباع أوكسجيني طبيعي 94-98%.</a:t>
            </a:r>
            <a:endParaRPr lang="en-US" sz="2400" dirty="0" smtClean="0"/>
          </a:p>
          <a:p>
            <a:pPr lvl="0">
              <a:buNone/>
            </a:pPr>
            <a:r>
              <a:rPr lang="ar-SY" sz="2400" dirty="0" smtClean="0"/>
              <a:t>.</a:t>
            </a:r>
            <a:endParaRPr lang="en-US" sz="2400" dirty="0"/>
          </a:p>
        </p:txBody>
      </p:sp>
      <p:sp>
        <p:nvSpPr>
          <p:cNvPr id="3" name="Title 2"/>
          <p:cNvSpPr>
            <a:spLocks noGrp="1"/>
          </p:cNvSpPr>
          <p:nvPr>
            <p:ph type="title"/>
          </p:nvPr>
        </p:nvSpPr>
        <p:spPr/>
        <p:txBody>
          <a:bodyPr/>
          <a:lstStyle/>
          <a:p>
            <a:r>
              <a:rPr lang="ar-SY" dirty="0" smtClean="0"/>
              <a:t>علاج نوبة الربو الحادة في </a:t>
            </a:r>
            <a:r>
              <a:rPr lang="ar-SY" dirty="0" err="1" smtClean="0"/>
              <a:t>المشفى</a:t>
            </a:r>
            <a:endParaRPr lang="ar-L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en-US" smtClean="0"/>
          </a:p>
        </p:txBody>
      </p:sp>
      <p:sp>
        <p:nvSpPr>
          <p:cNvPr id="15363" name="Rectangle 3"/>
          <p:cNvSpPr>
            <a:spLocks noGrp="1" noChangeArrowheads="1"/>
          </p:cNvSpPr>
          <p:nvPr>
            <p:ph type="body" idx="1"/>
          </p:nvPr>
        </p:nvSpPr>
        <p:spPr/>
        <p:txBody>
          <a:bodyPr/>
          <a:lstStyle/>
          <a:p>
            <a:pPr eaLnBrk="1" hangingPunct="1"/>
            <a:endParaRPr lang="en-US" smtClean="0"/>
          </a:p>
        </p:txBody>
      </p:sp>
      <p:pic>
        <p:nvPicPr>
          <p:cNvPr id="15364" name="Picture 2" descr="C:\WINDOWS\سطح المكتب\صور سكنر\f 17.1.jpg"/>
          <p:cNvPicPr>
            <a:picLocks noChangeAspect="1" noChangeArrowheads="1"/>
          </p:cNvPicPr>
          <p:nvPr/>
        </p:nvPicPr>
        <p:blipFill>
          <a:blip r:embed="rId2" cstate="print"/>
          <a:srcRect/>
          <a:stretch>
            <a:fillRect/>
          </a:stretch>
        </p:blipFill>
        <p:spPr bwMode="auto">
          <a:xfrm>
            <a:off x="250825" y="333375"/>
            <a:ext cx="8893175" cy="5221288"/>
          </a:xfrm>
          <a:prstGeom prst="rect">
            <a:avLst/>
          </a:prstGeom>
          <a:noFill/>
          <a:ln w="76200" cmpd="tri">
            <a:solidFill>
              <a:srgbClr val="FFFF00"/>
            </a:solid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566928" lvl="0" indent="-457200">
              <a:buNone/>
            </a:pPr>
            <a:r>
              <a:rPr lang="ar-SA" sz="2400" b="1" dirty="0" smtClean="0"/>
              <a:t>ب-الموسعات القصبية</a:t>
            </a:r>
            <a:endParaRPr lang="en-US" sz="2400" dirty="0" smtClean="0"/>
          </a:p>
          <a:p>
            <a:r>
              <a:rPr lang="ar-SA" sz="2400" dirty="0" smtClean="0"/>
              <a:t>-تعتبر منبهات 2βالإنشاقية الخط الأول في علاج الربو الحاد.</a:t>
            </a:r>
            <a:endParaRPr lang="en-US" sz="2400" dirty="0" smtClean="0"/>
          </a:p>
          <a:p>
            <a:r>
              <a:rPr lang="ar-SA" sz="2400" dirty="0" smtClean="0"/>
              <a:t>-تعتبر </a:t>
            </a:r>
            <a:r>
              <a:rPr lang="en-US" sz="2400" dirty="0" err="1" smtClean="0"/>
              <a:t>pMDI</a:t>
            </a:r>
            <a:r>
              <a:rPr lang="ar-SY" sz="2400" dirty="0" smtClean="0"/>
              <a:t> مع حجرة الإنشاق الخيار الأفضل للأطفال في نوبة ربو حادة  خفيفة إلى متوسطة الشدة. </a:t>
            </a:r>
          </a:p>
          <a:p>
            <a:r>
              <a:rPr lang="ar-SY" sz="2400" dirty="0" smtClean="0"/>
              <a:t>الحالات الشديدة </a:t>
            </a:r>
            <a:r>
              <a:rPr lang="ar-SY" sz="2400" dirty="0" err="1" smtClean="0"/>
              <a:t>او</a:t>
            </a:r>
            <a:r>
              <a:rPr lang="ar-SY" sz="2400" dirty="0" smtClean="0"/>
              <a:t> الخطيرة تعطى بواسطة جهاز </a:t>
            </a:r>
            <a:r>
              <a:rPr lang="ar-SY" sz="2400" dirty="0" err="1" smtClean="0"/>
              <a:t>الارذاذ</a:t>
            </a:r>
            <a:r>
              <a:rPr lang="ar-SY" sz="2400" dirty="0" smtClean="0"/>
              <a:t> وتكرر كل 20 دقيقة </a:t>
            </a:r>
            <a:r>
              <a:rPr lang="ar-SY" sz="2400" smtClean="0"/>
              <a:t>حسب الحاجة</a:t>
            </a:r>
            <a:endParaRPr lang="en-US" sz="2400" dirty="0" smtClean="0"/>
          </a:p>
          <a:p>
            <a:r>
              <a:rPr lang="ar-SY" sz="2400" dirty="0" smtClean="0"/>
              <a:t>-تتناسب جرعة الدواء مع شدة النوبة وتضبط حسب استجابة المريض.</a:t>
            </a:r>
            <a:endParaRPr lang="en-US" sz="2400" dirty="0" smtClean="0"/>
          </a:p>
          <a:p>
            <a:r>
              <a:rPr lang="ar-SY" sz="2400" dirty="0" smtClean="0"/>
              <a:t>-إذا لم تستجب الأعراض للعلاج الأولي ب منبهات 2β نضيف الإبراتروبيوم برومايد</a:t>
            </a:r>
            <a:endParaRPr lang="en-US" sz="2400" dirty="0" smtClean="0"/>
          </a:p>
          <a:p>
            <a:r>
              <a:rPr lang="en-US" sz="2400" dirty="0" err="1" smtClean="0"/>
              <a:t>ipratrupiumbromaid</a:t>
            </a:r>
            <a:r>
              <a:rPr lang="en-US" sz="2400" dirty="0" smtClean="0"/>
              <a:t> 250 mcg/dose)</a:t>
            </a:r>
            <a:r>
              <a:rPr lang="ar-SY" sz="2400" dirty="0" smtClean="0"/>
              <a:t>) تخلط مع المحلول الإرذاذي لمنبهات 2β.</a:t>
            </a:r>
            <a:endParaRPr lang="en-US" sz="2400" dirty="0" smtClean="0"/>
          </a:p>
          <a:p>
            <a:r>
              <a:rPr lang="ar-SY" sz="2400" dirty="0" smtClean="0"/>
              <a:t>-تكرر جرعات</a:t>
            </a:r>
            <a:r>
              <a:rPr lang="en-US" sz="2400" dirty="0" err="1" smtClean="0"/>
              <a:t>ipratrupiumbromaid</a:t>
            </a:r>
            <a:r>
              <a:rPr lang="ar-SY" sz="2400" dirty="0" smtClean="0"/>
              <a:t> باكراً لعلاج الأطفال الذين تكون استجابتهم  لمنبهات 2βضعيفةكل 20 دقيقة خلال ساعة واحدة فقط.</a:t>
            </a:r>
            <a:endParaRPr lang="en-US" sz="2400" dirty="0" smtClean="0"/>
          </a:p>
          <a:p>
            <a:endParaRPr lang="en-US" sz="2400" dirty="0"/>
          </a:p>
        </p:txBody>
      </p:sp>
      <p:sp>
        <p:nvSpPr>
          <p:cNvPr id="3" name="Title 2"/>
          <p:cNvSpPr>
            <a:spLocks noGrp="1"/>
          </p:cNvSpPr>
          <p:nvPr>
            <p:ph type="title"/>
          </p:nvPr>
        </p:nvSpPr>
        <p:spPr/>
        <p:txBody>
          <a:bodyPr/>
          <a:lstStyle/>
          <a:p>
            <a:r>
              <a:rPr lang="ar-SY" dirty="0" smtClean="0"/>
              <a:t>علاج نوبة الربو الحادة في </a:t>
            </a:r>
            <a:r>
              <a:rPr lang="ar-SY" dirty="0" err="1" smtClean="0"/>
              <a:t>المشفى</a:t>
            </a:r>
            <a:endParaRPr lang="ar-L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buNone/>
            </a:pPr>
            <a:r>
              <a:rPr lang="ar-SY" sz="2400" dirty="0" smtClean="0"/>
              <a:t>.</a:t>
            </a:r>
            <a:endParaRPr lang="en-US" sz="2400" dirty="0" smtClean="0"/>
          </a:p>
          <a:p>
            <a:r>
              <a:rPr lang="ar-SY" sz="2400" dirty="0" smtClean="0"/>
              <a:t>ج-</a:t>
            </a:r>
            <a:r>
              <a:rPr lang="ar-SY" sz="2400" dirty="0" err="1" smtClean="0"/>
              <a:t>سولفات</a:t>
            </a:r>
            <a:r>
              <a:rPr lang="ar-SY" sz="2400" dirty="0" smtClean="0"/>
              <a:t> </a:t>
            </a:r>
            <a:r>
              <a:rPr lang="ar-SY" sz="2400" dirty="0" err="1" smtClean="0"/>
              <a:t>المغنيزيوم</a:t>
            </a:r>
            <a:r>
              <a:rPr lang="ar-SY" sz="2400" dirty="0" smtClean="0"/>
              <a:t> </a:t>
            </a:r>
          </a:p>
          <a:p>
            <a:r>
              <a:rPr lang="ar-SY" sz="2400" dirty="0" smtClean="0"/>
              <a:t>-يجب الأخذ بعين الإعتبار إضافة 150 ملغ من سلفات المغنزيوم لكل إرذاذ من السالبوتامول مع الإيبراتروبيوم خلال الساعة الأولى للأطفال في نوبة ربو حادة شديدة أو قصيرة المدة مع إشباع أوكسجين 92%.</a:t>
            </a:r>
            <a:endParaRPr lang="en-US" sz="2400" dirty="0" smtClean="0"/>
          </a:p>
          <a:p>
            <a:r>
              <a:rPr lang="ar-SY" sz="2400" dirty="0" smtClean="0"/>
              <a:t>-يجب إيقاف منبهات 2β طويلة الأمد عندما يتطلب المريض منبهات 2β قصير الأمد بتواتر أكثر من أربع ساعات.</a:t>
            </a:r>
            <a:endParaRPr lang="en-US" sz="2400" dirty="0"/>
          </a:p>
        </p:txBody>
      </p:sp>
      <p:sp>
        <p:nvSpPr>
          <p:cNvPr id="3" name="Title 2"/>
          <p:cNvSpPr>
            <a:spLocks noGrp="1"/>
          </p:cNvSpPr>
          <p:nvPr>
            <p:ph type="title"/>
          </p:nvPr>
        </p:nvSpPr>
        <p:spPr/>
        <p:txBody>
          <a:bodyPr/>
          <a:lstStyle/>
          <a:p>
            <a:r>
              <a:rPr lang="ar-SY" dirty="0" smtClean="0"/>
              <a:t>علاج نوبة الربو الحادة في </a:t>
            </a:r>
            <a:r>
              <a:rPr lang="ar-SY" dirty="0" err="1" smtClean="0"/>
              <a:t>المشفى</a:t>
            </a:r>
            <a:endParaRPr lang="ar-L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lvl="0">
              <a:buNone/>
            </a:pPr>
            <a:r>
              <a:rPr lang="ar-SY" b="1" dirty="0" smtClean="0"/>
              <a:t>د-</a:t>
            </a:r>
            <a:r>
              <a:rPr lang="ar-SY" b="1" dirty="0" err="1" smtClean="0"/>
              <a:t>الستيروئيدات</a:t>
            </a:r>
            <a:r>
              <a:rPr lang="ar-SY" b="1" dirty="0" smtClean="0"/>
              <a:t> في النوبة الحادة</a:t>
            </a:r>
            <a:endParaRPr lang="en-US" dirty="0" smtClean="0"/>
          </a:p>
          <a:p>
            <a:r>
              <a:rPr lang="ar-SY" dirty="0" smtClean="0"/>
              <a:t>-يعطى الكورتيزون الفموي بشكل مبكر في النوبة الربوية الحادة.</a:t>
            </a:r>
            <a:endParaRPr lang="en-US" dirty="0" smtClean="0"/>
          </a:p>
          <a:p>
            <a:r>
              <a:rPr lang="ar-SY" dirty="0" smtClean="0"/>
              <a:t>- </a:t>
            </a:r>
            <a:r>
              <a:rPr lang="ar-SY" b="1" dirty="0" smtClean="0"/>
              <a:t>يعطى جرعة 20 ملغ بريدنيزلون للأطفال بعمر 2-5 سنوات وبجرعة 30-40 ملغ للأطفال فوق 5 سنوات.أما الذين يتناولون حبوب الكورتيزون للعلاج الوقائي فيجب إعطاؤهم 2ملغ/كغ من البريدنيزولون بحيث لا تتجاوز الجرعة القصوى 60 ملغ.</a:t>
            </a:r>
            <a:endParaRPr lang="en-US" dirty="0" smtClean="0"/>
          </a:p>
          <a:p>
            <a:r>
              <a:rPr lang="ar-SY" dirty="0" smtClean="0"/>
              <a:t>-</a:t>
            </a:r>
            <a:r>
              <a:rPr lang="ar-SY" b="1" dirty="0" smtClean="0"/>
              <a:t>تعاد جرعة البريدنيزولون عند الأطفال الذين يتقيئون ويجب الأخذ بعين الاعتبار إمكانية إعطاء الكورتيزون عن طريق الوريد عند الذين لا يستطيعون الاحتفاظ بالأدوية الفموية.</a:t>
            </a:r>
            <a:endParaRPr lang="en-US" dirty="0" smtClean="0"/>
          </a:p>
          <a:p>
            <a:r>
              <a:rPr lang="ar-SY" b="1" dirty="0" smtClean="0"/>
              <a:t>-العلاج بالكورتيزون لمدة 3 إيام كافية ولكن يمكن إطالة المدة لعدد من الأيام اللازمة للتحسن</a:t>
            </a:r>
            <a:endParaRPr lang="en-US" dirty="0" smtClean="0"/>
          </a:p>
          <a:p>
            <a:r>
              <a:rPr lang="ar-SY" b="1" dirty="0" smtClean="0"/>
              <a:t>.التخفيض التدريجي للعلاج غير ضروري إلا إذا تجاوزت مدة العلاج بالستيروئيد 14 يوماً</a:t>
            </a:r>
            <a:r>
              <a:rPr lang="ar-SY" dirty="0" smtClean="0"/>
              <a:t>.</a:t>
            </a:r>
            <a:endParaRPr lang="en-US" dirty="0" smtClean="0"/>
          </a:p>
          <a:p>
            <a:endParaRPr lang="ar-LB" dirty="0"/>
          </a:p>
        </p:txBody>
      </p:sp>
      <p:sp>
        <p:nvSpPr>
          <p:cNvPr id="3" name="Title 2"/>
          <p:cNvSpPr>
            <a:spLocks noGrp="1"/>
          </p:cNvSpPr>
          <p:nvPr>
            <p:ph type="title"/>
          </p:nvPr>
        </p:nvSpPr>
        <p:spPr/>
        <p:txBody>
          <a:bodyPr/>
          <a:lstStyle/>
          <a:p>
            <a:pPr algn="ctr"/>
            <a:r>
              <a:rPr lang="ar-SY" dirty="0" smtClean="0"/>
              <a:t>العلاج </a:t>
            </a:r>
            <a:r>
              <a:rPr lang="ar-SY" dirty="0" err="1" smtClean="0"/>
              <a:t>بالستيروئيدات</a:t>
            </a:r>
            <a:endParaRPr lang="ar-L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Y" b="1" u="sng" dirty="0" smtClean="0"/>
              <a:t>الخط الثاني لعلاج الربو الحاد:</a:t>
            </a:r>
            <a:endParaRPr lang="en-US" dirty="0" smtClean="0"/>
          </a:p>
          <a:p>
            <a:pPr lvl="0"/>
            <a:r>
              <a:rPr lang="ar-SY" dirty="0" smtClean="0"/>
              <a:t>يعطى جرعة سريعة من السالبوتامول الوريدي(15 ميكروغرام/كغ خلال عشر دقائق)في النوبة الربوية الحادة عندما لا يستجيب المريض للعلاج الاستنشاقي الأولي.</a:t>
            </a:r>
            <a:endParaRPr lang="en-US" dirty="0" smtClean="0"/>
          </a:p>
          <a:p>
            <a:pPr lvl="0"/>
            <a:r>
              <a:rPr lang="ar-SY" dirty="0" smtClean="0"/>
              <a:t>لا يوصى بإعطاء الأمينوفيللين للأطفال في نوبة ربو حادة خفيفة أو متوسطة الشدة.</a:t>
            </a:r>
            <a:endParaRPr lang="en-US" dirty="0" smtClean="0"/>
          </a:p>
          <a:p>
            <a:pPr lvl="0"/>
            <a:r>
              <a:rPr lang="ar-SY" dirty="0" smtClean="0"/>
              <a:t>يجب الأخذ بعين الإعتبار إعطاء الأمينوفيللين للأطفال في نوبة شديدة أو خطيرة على الحياة لم تستجب على الجرعات القصوى للموسعات القصبية والستيروئيدات.</a:t>
            </a:r>
            <a:endParaRPr lang="en-US" dirty="0" smtClean="0"/>
          </a:p>
          <a:p>
            <a:r>
              <a:rPr lang="ar-SY" dirty="0" smtClean="0"/>
              <a:t>يعتبر سلفات المغنزيوم الوريدي سليماً لعلاج نوبة الربو الحادة</a:t>
            </a:r>
            <a:endParaRPr lang="ar-LB" dirty="0"/>
          </a:p>
        </p:txBody>
      </p:sp>
      <p:sp>
        <p:nvSpPr>
          <p:cNvPr id="3" name="Title 2"/>
          <p:cNvSpPr>
            <a:spLocks noGrp="1"/>
          </p:cNvSpPr>
          <p:nvPr>
            <p:ph type="title"/>
          </p:nvPr>
        </p:nvSpPr>
        <p:spPr/>
        <p:txBody>
          <a:bodyPr/>
          <a:lstStyle/>
          <a:p>
            <a:endParaRPr lang="ar-LB"/>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ar-SY" b="1" u="sng" dirty="0" smtClean="0"/>
              <a:t>تدبير الربو الحاد عند الأطفال أقل من عمر السنتين:</a:t>
            </a:r>
            <a:endParaRPr lang="en-US" dirty="0" smtClean="0"/>
          </a:p>
          <a:p>
            <a:pPr lvl="0"/>
            <a:r>
              <a:rPr lang="ar-SY" dirty="0" smtClean="0"/>
              <a:t>من الصعب تقدير شدة الربو في الطفولة المبكرة.</a:t>
            </a:r>
            <a:endParaRPr lang="en-US" dirty="0" smtClean="0"/>
          </a:p>
          <a:p>
            <a:pPr lvl="0"/>
            <a:r>
              <a:rPr lang="ar-SY" dirty="0" smtClean="0"/>
              <a:t>تعود نوبات الوزيز المتقطعة عادة إلى الإنتانات الفيروسية والاستجابة لعلاج الربو ليس مضموناً حكماً.</a:t>
            </a:r>
            <a:endParaRPr lang="en-US" dirty="0" smtClean="0"/>
          </a:p>
          <a:p>
            <a:pPr lvl="0"/>
            <a:r>
              <a:rPr lang="ar-SY" dirty="0" smtClean="0"/>
              <a:t>تعتبر الخداجة ووزن الولادة المنخفض من عوامل الخطورة للوزيز المتكرر.</a:t>
            </a:r>
            <a:endParaRPr lang="en-US" dirty="0" smtClean="0"/>
          </a:p>
          <a:p>
            <a:pPr lvl="0"/>
            <a:r>
              <a:rPr lang="ar-SY" dirty="0" smtClean="0"/>
              <a:t>يتضمن التشخيص التفريقي :</a:t>
            </a:r>
            <a:endParaRPr lang="en-US" dirty="0" smtClean="0"/>
          </a:p>
          <a:p>
            <a:r>
              <a:rPr lang="ar-SY" dirty="0" smtClean="0"/>
              <a:t>-ذات رئة استنشاقية</a:t>
            </a:r>
            <a:endParaRPr lang="en-US" dirty="0" smtClean="0"/>
          </a:p>
          <a:p>
            <a:r>
              <a:rPr lang="ar-SY" dirty="0" smtClean="0"/>
              <a:t>-ذات رئة</a:t>
            </a:r>
            <a:endParaRPr lang="en-US" dirty="0" smtClean="0"/>
          </a:p>
          <a:p>
            <a:r>
              <a:rPr lang="ar-SY" dirty="0" smtClean="0"/>
              <a:t>-التهاب قصبات شعرية</a:t>
            </a:r>
            <a:endParaRPr lang="en-US" dirty="0" smtClean="0"/>
          </a:p>
          <a:p>
            <a:r>
              <a:rPr lang="ar-SY" dirty="0" smtClean="0"/>
              <a:t>-تلين رغامى</a:t>
            </a:r>
            <a:endParaRPr lang="en-US" dirty="0" smtClean="0"/>
          </a:p>
          <a:p>
            <a:r>
              <a:rPr lang="ar-SY" dirty="0" smtClean="0"/>
              <a:t>-كاختلاط لأمراض مثل داء المعثلكة الليفي الكيسي وتشوهات خلقية.</a:t>
            </a:r>
            <a:endParaRPr lang="en-US" dirty="0" smtClean="0"/>
          </a:p>
          <a:p>
            <a:r>
              <a:rPr lang="ar-SY" dirty="0" smtClean="0"/>
              <a:t> </a:t>
            </a:r>
            <a:endParaRPr lang="en-US" dirty="0" smtClean="0"/>
          </a:p>
          <a:p>
            <a:endParaRPr lang="ar-LB" dirty="0"/>
          </a:p>
        </p:txBody>
      </p:sp>
      <p:sp>
        <p:nvSpPr>
          <p:cNvPr id="3" name="Title 2"/>
          <p:cNvSpPr>
            <a:spLocks noGrp="1"/>
          </p:cNvSpPr>
          <p:nvPr>
            <p:ph type="title"/>
          </p:nvPr>
        </p:nvSpPr>
        <p:spPr/>
        <p:txBody>
          <a:bodyPr/>
          <a:lstStyle/>
          <a:p>
            <a:endParaRPr lang="ar-LB"/>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r>
              <a:rPr lang="ar-SY" b="1" u="sng" dirty="0" smtClean="0"/>
              <a:t>علاج نوبة الربو الحادة عند الأطفال أقل من عمر السنتين:</a:t>
            </a:r>
            <a:endParaRPr lang="en-US" dirty="0" smtClean="0"/>
          </a:p>
          <a:p>
            <a:r>
              <a:rPr lang="ar-SY" dirty="0" smtClean="0"/>
              <a:t>- الموسعات القصبية : </a:t>
            </a:r>
            <a:r>
              <a:rPr lang="ar-SY" b="1" dirty="0" smtClean="0"/>
              <a:t> لا مكان لمنبهات 2β الفموية للرضع.</a:t>
            </a:r>
            <a:endParaRPr lang="en-US" dirty="0" smtClean="0"/>
          </a:p>
          <a:p>
            <a:r>
              <a:rPr lang="ar-SY" dirty="0" smtClean="0"/>
              <a:t>- </a:t>
            </a:r>
            <a:r>
              <a:rPr lang="ar-SY" b="1" dirty="0" smtClean="0"/>
              <a:t>تعتبر </a:t>
            </a:r>
            <a:r>
              <a:rPr lang="en-US" b="1" dirty="0" err="1" smtClean="0"/>
              <a:t>pMDI</a:t>
            </a:r>
            <a:r>
              <a:rPr lang="ar-SA" b="1" dirty="0" smtClean="0"/>
              <a:t> مع حجرة الاستنشاق الخيار الأفضل لإعطاء الأدوية في النوبة الخفيفة والمتوسطة  الشد</a:t>
            </a:r>
            <a:r>
              <a:rPr lang="ar-SA" dirty="0" smtClean="0"/>
              <a:t>ة.</a:t>
            </a:r>
            <a:endParaRPr lang="en-US" dirty="0" smtClean="0"/>
          </a:p>
          <a:p>
            <a:r>
              <a:rPr lang="ar-SA" dirty="0" smtClean="0"/>
              <a:t>- خذ بعين الإعتبار </a:t>
            </a:r>
            <a:r>
              <a:rPr lang="ar-SA" b="1" dirty="0" smtClean="0"/>
              <a:t>إعطاء مزيج من مع الإبراتروبيومبرومايدالإنشاقي في الحالات الأشد.</a:t>
            </a:r>
            <a:r>
              <a:rPr lang="ar-SA" dirty="0" smtClean="0"/>
              <a:t> </a:t>
            </a:r>
            <a:r>
              <a:rPr lang="en-US" dirty="0" err="1" smtClean="0"/>
              <a:t>ipratrupiumbromaid</a:t>
            </a:r>
            <a:r>
              <a:rPr lang="en-US" dirty="0" smtClean="0"/>
              <a:t> 250 mcg/dose)</a:t>
            </a:r>
            <a:r>
              <a:rPr lang="ar-SY" dirty="0" smtClean="0"/>
              <a:t>) </a:t>
            </a:r>
            <a:r>
              <a:rPr lang="ar-SY" b="1" dirty="0" smtClean="0"/>
              <a:t>تخلط مع المحلول الإرذاذي لمنبهات 2β-تكرر جرعات</a:t>
            </a:r>
            <a:r>
              <a:rPr lang="en-US" b="1" dirty="0" err="1" smtClean="0"/>
              <a:t>ipratrupiumbromaid</a:t>
            </a:r>
            <a:r>
              <a:rPr lang="ar-SY" b="1" dirty="0" smtClean="0"/>
              <a:t> باكراً كل 20 دقيقة خلال ساعة واحدة فقط.</a:t>
            </a:r>
            <a:endParaRPr lang="en-US" dirty="0" smtClean="0"/>
          </a:p>
          <a:p>
            <a:r>
              <a:rPr lang="ar-SY" b="1" dirty="0" smtClean="0"/>
              <a:t> </a:t>
            </a:r>
            <a:endParaRPr lang="en-US" dirty="0" smtClean="0"/>
          </a:p>
          <a:p>
            <a:r>
              <a:rPr lang="ar-SA" b="1" dirty="0" smtClean="0"/>
              <a:t>او البدء ب منبهات 2βالإنشاقية قصيرة التأثير  أعطاء بخة واحدة (100 مكغ من السالبوتامول أو ما يعادلها).من خلال الحجرة الإنشاقية كل 30-60 ثانية يمكن تكرارها .تبعاً للاستجابة</a:t>
            </a:r>
            <a:r>
              <a:rPr lang="en-US" b="1" dirty="0" smtClean="0"/>
              <a:t>  </a:t>
            </a:r>
            <a:r>
              <a:rPr lang="ar-SA" b="1" dirty="0" smtClean="0"/>
              <a:t> وعند عدم الاستجابة نعطي بختان 80مكغ من الإبراتروبيومبرومايدالإنشاقي ان توفر وان كان غير متوفر فخليط الارذاذ</a:t>
            </a:r>
            <a:r>
              <a:rPr lang="ar-SA" dirty="0" smtClean="0"/>
              <a:t> </a:t>
            </a:r>
            <a:r>
              <a:rPr lang="en-US" dirty="0" err="1" smtClean="0"/>
              <a:t>ipratrupiumbromaid</a:t>
            </a:r>
            <a:r>
              <a:rPr lang="en-US" dirty="0" smtClean="0"/>
              <a:t> 250 mcg/dose)</a:t>
            </a:r>
            <a:r>
              <a:rPr lang="ar-SY" dirty="0" smtClean="0"/>
              <a:t>) تخلط مع المحلول الإرذاذي لمنبهات 2β</a:t>
            </a:r>
            <a:r>
              <a:rPr lang="ar-SY" b="1" dirty="0" smtClean="0"/>
              <a:t> كماسبق</a:t>
            </a:r>
            <a:endParaRPr lang="ar-LB" dirty="0"/>
          </a:p>
        </p:txBody>
      </p:sp>
      <p:sp>
        <p:nvSpPr>
          <p:cNvPr id="3" name="Title 2"/>
          <p:cNvSpPr>
            <a:spLocks noGrp="1"/>
          </p:cNvSpPr>
          <p:nvPr>
            <p:ph type="title"/>
          </p:nvPr>
        </p:nvSpPr>
        <p:spPr/>
        <p:txBody>
          <a:bodyPr/>
          <a:lstStyle/>
          <a:p>
            <a:endParaRPr lang="ar-LB"/>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ar-SA" b="1" u="sng" dirty="0" smtClean="0"/>
              <a:t>-العلاج بالستيروئيدات</a:t>
            </a:r>
            <a:r>
              <a:rPr lang="ar-SA" dirty="0" smtClean="0"/>
              <a:t>: </a:t>
            </a:r>
            <a:r>
              <a:rPr lang="ar-SA" b="1" dirty="0" smtClean="0"/>
              <a:t>يجب إعطاء الستيروئيدات الفموية باكراً للرضع في علاج نوبة الربو الحادة في المشفى .</a:t>
            </a:r>
            <a:endParaRPr lang="en-US" dirty="0" smtClean="0"/>
          </a:p>
          <a:p>
            <a:r>
              <a:rPr lang="ar-SA" b="1" dirty="0" smtClean="0"/>
              <a:t>- يعتبر 10 ملغ من حبوب البيدنيزولون الذوابة لمدة 3 أيام هي المستحضر الستيروئيدي المفضل في هذا العمر.</a:t>
            </a:r>
            <a:endParaRPr lang="en-US" dirty="0" smtClean="0"/>
          </a:p>
          <a:p>
            <a:r>
              <a:rPr lang="ar-SA" b="1" dirty="0" smtClean="0"/>
              <a:t>(او 2ملغ/كغ والحد الاقصى 20ملغ)</a:t>
            </a:r>
            <a:endParaRPr lang="en-US" dirty="0" smtClean="0"/>
          </a:p>
          <a:p>
            <a:r>
              <a:rPr lang="ar-SA" dirty="0" smtClean="0"/>
              <a:t>- </a:t>
            </a:r>
            <a:r>
              <a:rPr lang="ar-SA" b="1" dirty="0" smtClean="0"/>
              <a:t>يجب الحذر في وصف الستيروئيدات الفموية في كل نوبة من نوب الوزيز المتكررة والمرافقة للانتانات الفيروسية عند الرضع.</a:t>
            </a:r>
            <a:endParaRPr lang="en-US" dirty="0" smtClean="0"/>
          </a:p>
          <a:p>
            <a:endParaRPr lang="ar-LB" dirty="0"/>
          </a:p>
        </p:txBody>
      </p:sp>
      <p:sp>
        <p:nvSpPr>
          <p:cNvPr id="3" name="Title 2"/>
          <p:cNvSpPr>
            <a:spLocks noGrp="1"/>
          </p:cNvSpPr>
          <p:nvPr>
            <p:ph type="title"/>
          </p:nvPr>
        </p:nvSpPr>
        <p:spPr/>
        <p:txBody>
          <a:bodyPr/>
          <a:lstStyle/>
          <a:p>
            <a:endParaRPr lang="ar-LB"/>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ar-SY" dirty="0" smtClean="0"/>
              <a:t>إن الأطفال الذين تعرضوا لهجمة ربو حادة هم على خطر لحوادث مستقبلية مشابهة  ويحتاجون إلى متابعة دورية.</a:t>
            </a:r>
            <a:endParaRPr lang="en-US" dirty="0" smtClean="0"/>
          </a:p>
          <a:p>
            <a:r>
              <a:rPr lang="ar-SY" dirty="0" smtClean="0"/>
              <a:t>تهدف المتابعة إلى التأكد من الشفاء الكامل وتقييم الحاجة إلى وضع الطفل على علاج وقائي مناسب عند الضرورة .</a:t>
            </a:r>
            <a:endParaRPr lang="en-US" dirty="0" smtClean="0"/>
          </a:p>
          <a:p>
            <a:r>
              <a:rPr lang="ar-SY" dirty="0" smtClean="0"/>
              <a:t>-يحتاج الطفل الذي أحيل إلى قسم الإسعاف أو المشفى بسبب هجمة ربو حادة إلى تحديد موعد للمتابعة مع طبيب الرعاية الصحية الأولية خلال 2-7 أيام بعد التخرج وموعد آخر خلال 1-2 شهر وذلك بحسب المعطيات السريرية والاجتماعية.</a:t>
            </a:r>
            <a:endParaRPr lang="en-US" dirty="0" smtClean="0"/>
          </a:p>
        </p:txBody>
      </p:sp>
      <p:sp>
        <p:nvSpPr>
          <p:cNvPr id="3" name="Title 2"/>
          <p:cNvSpPr>
            <a:spLocks noGrp="1"/>
          </p:cNvSpPr>
          <p:nvPr>
            <p:ph type="title"/>
          </p:nvPr>
        </p:nvSpPr>
        <p:spPr/>
        <p:txBody>
          <a:bodyPr>
            <a:normAutofit fontScale="90000"/>
          </a:bodyPr>
          <a:lstStyle/>
          <a:p>
            <a:r>
              <a:rPr lang="ar-SY" dirty="0" smtClean="0"/>
              <a:t>المتابعة بعد هجمة ربو حادة</a:t>
            </a:r>
            <a:r>
              <a:rPr lang="en-US" dirty="0" smtClean="0"/>
              <a:t/>
            </a:r>
            <a:br>
              <a:rPr lang="en-US" dirty="0" smtClean="0"/>
            </a:br>
            <a:endParaRPr lang="ar-L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a:buNone/>
            </a:pPr>
            <a:r>
              <a:rPr lang="ar-SY" dirty="0" smtClean="0"/>
              <a:t>.</a:t>
            </a:r>
            <a:endParaRPr lang="en-US" dirty="0" smtClean="0"/>
          </a:p>
          <a:p>
            <a:r>
              <a:rPr lang="ar-SY" sz="9600" dirty="0" smtClean="0"/>
              <a:t>1- كيف نميز علامات عودة الهجمة : يجب أن يتلقى الأهل تعليمات حول علامات تدهور الربو والتصرف تجاهها.</a:t>
            </a:r>
            <a:endParaRPr lang="en-US" sz="9600" dirty="0" smtClean="0"/>
          </a:p>
          <a:p>
            <a:r>
              <a:rPr lang="ar-SY" sz="9600" dirty="0" smtClean="0"/>
              <a:t>2-يجب أن تحدد العوامل التي تحرض هجمة وتوضع استراتيجيات لتمييزها باكراً إذا أمكن.</a:t>
            </a:r>
            <a:endParaRPr lang="en-US" sz="9600" dirty="0" smtClean="0"/>
          </a:p>
          <a:p>
            <a:r>
              <a:rPr lang="ar-SY" sz="9600" dirty="0" smtClean="0"/>
              <a:t>3-يجب أن تقدم خطة عمل مكتوبة ومخصصة تتضمن تفاصيل حول خدمات الإسعاف التي يمكن الوصول إليها.</a:t>
            </a:r>
            <a:endParaRPr lang="en-US" sz="9600" dirty="0" smtClean="0"/>
          </a:p>
          <a:p>
            <a:r>
              <a:rPr lang="ar-SY" sz="9600" dirty="0" smtClean="0"/>
              <a:t>4-تقييم ضبط أعراض الربو والتزويد بالعلاج عند الحاجة.</a:t>
            </a:r>
            <a:endParaRPr lang="en-US" sz="9600" dirty="0" smtClean="0"/>
          </a:p>
          <a:p>
            <a:r>
              <a:rPr lang="ar-SY" sz="9600" dirty="0" smtClean="0"/>
              <a:t>5-يجب أن تتم مراجعة تقنيات الإنشاق بانتباه واهتمام.</a:t>
            </a:r>
            <a:endParaRPr lang="en-US" sz="9600" dirty="0" smtClean="0"/>
          </a:p>
          <a:p>
            <a:r>
              <a:rPr lang="ar-SY" sz="9600" dirty="0" smtClean="0"/>
              <a:t>6-يجب أن نشرح للأهل عن أدوية السيطرة على الربو والأدوية المزيلة للأعراض:</a:t>
            </a:r>
            <a:endParaRPr lang="en-US" sz="9600" dirty="0" smtClean="0"/>
          </a:p>
          <a:p>
            <a:r>
              <a:rPr lang="ar-SY" sz="9600" dirty="0" smtClean="0"/>
              <a:t>-تعطى الموسعات القصبية على قاعدة –الاستخدام عند الحاجة- ويجب أن تسجل الاحتياجات اليومية للتأكد أن الحاجة إليها تقل مع الزمن إلى مستويات ما قبل الهجمة.</a:t>
            </a:r>
            <a:endParaRPr lang="en-US" sz="9600" dirty="0" smtClean="0"/>
          </a:p>
          <a:p>
            <a:r>
              <a:rPr lang="ar-SY" sz="9600" dirty="0" smtClean="0"/>
              <a:t>-تعطى الستيروئيدات الانشاقية  خلال الشهور الأولى بعد التخريج من المشفى ثم توقف (عند الحاجة) أو تتابع. </a:t>
            </a:r>
            <a:endParaRPr lang="en-US" sz="9600" dirty="0" smtClean="0"/>
          </a:p>
        </p:txBody>
      </p:sp>
      <p:sp>
        <p:nvSpPr>
          <p:cNvPr id="4" name="عنوان 3"/>
          <p:cNvSpPr>
            <a:spLocks noGrp="1"/>
          </p:cNvSpPr>
          <p:nvPr>
            <p:ph type="title"/>
          </p:nvPr>
        </p:nvSpPr>
        <p:spPr/>
        <p:txBody>
          <a:bodyPr>
            <a:normAutofit fontScale="90000"/>
          </a:bodyPr>
          <a:lstStyle/>
          <a:p>
            <a:r>
              <a:rPr lang="ar-SY" dirty="0" smtClean="0"/>
              <a:t>المواضيع التي تناقش في موعد المتابعة بعد نوبة حادة</a:t>
            </a:r>
            <a:endParaRPr lang="ar-SA"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ar-SA" b="1" u="sng" dirty="0" smtClean="0"/>
              <a:t>-</a:t>
            </a:r>
            <a:endParaRPr lang="en-US" dirty="0" smtClean="0"/>
          </a:p>
          <a:p>
            <a:r>
              <a:rPr lang="ar-SA" dirty="0" smtClean="0"/>
              <a:t>توجد العديد من المحرضات البيئية والتغذوية التي تثير نوبة الربو ،وتجنب هذه المحرضات يحسن من أعراض الربو ويقلل الحاجة إالى العلاج الدوائي.</a:t>
            </a:r>
            <a:endParaRPr lang="en-US" dirty="0" smtClean="0"/>
          </a:p>
          <a:p>
            <a:r>
              <a:rPr lang="ar-SA" dirty="0" smtClean="0"/>
              <a:t>إن التأثير الفعال للعلاج غير الدوائي بحاجة إالى المزيد من الدراسات.</a:t>
            </a:r>
            <a:endParaRPr lang="en-US" dirty="0" smtClean="0"/>
          </a:p>
          <a:p>
            <a:r>
              <a:rPr lang="ar-SA" b="1" dirty="0" smtClean="0"/>
              <a:t>الوقاية البدئية:</a:t>
            </a:r>
            <a:endParaRPr lang="en-US" dirty="0" smtClean="0"/>
          </a:p>
          <a:p>
            <a:r>
              <a:rPr lang="ar-SA" dirty="0" smtClean="0"/>
              <a:t>تتضمن التداخلات التي تجرى قبل بدء المرض وتهدف إلى انقاص حدوث الربو</a:t>
            </a:r>
            <a:endParaRPr lang="en-US" dirty="0" smtClean="0"/>
          </a:p>
          <a:p>
            <a:r>
              <a:rPr lang="ar-SA" dirty="0" smtClean="0"/>
              <a:t>*يجب </a:t>
            </a:r>
            <a:r>
              <a:rPr lang="ar-SA" b="1" dirty="0" smtClean="0">
                <a:solidFill>
                  <a:srgbClr val="FF0000"/>
                </a:solidFill>
              </a:rPr>
              <a:t>تشجيع الإرضاع الوالدي </a:t>
            </a:r>
            <a:r>
              <a:rPr lang="ar-SA" dirty="0" smtClean="0"/>
              <a:t>نظرا لفوائده العديدة والمتضمنة تأثير واق أساسي للربو الباكر.</a:t>
            </a:r>
            <a:endParaRPr lang="en-US" dirty="0" smtClean="0"/>
          </a:p>
          <a:p>
            <a:r>
              <a:rPr lang="ar-SA" dirty="0" smtClean="0"/>
              <a:t>*يجب أن ينبه الآباء والآباء المستقبليون </a:t>
            </a:r>
            <a:r>
              <a:rPr lang="ar-SA" dirty="0" smtClean="0">
                <a:solidFill>
                  <a:srgbClr val="FF0000"/>
                </a:solidFill>
              </a:rPr>
              <a:t>للآثار الجانبية للتدخين </a:t>
            </a:r>
            <a:r>
              <a:rPr lang="ar-SA" dirty="0" smtClean="0"/>
              <a:t>على أبنائهم والمتضمنة ازدياد حدوث الوزيز وزيادة خطورة حدوث الربو المستمر.</a:t>
            </a:r>
            <a:endParaRPr lang="en-US" dirty="0" smtClean="0"/>
          </a:p>
          <a:p>
            <a:pPr>
              <a:buNone/>
            </a:pPr>
            <a:endParaRPr lang="en-US" dirty="0" smtClean="0"/>
          </a:p>
          <a:p>
            <a:endParaRPr lang="ar-LB" dirty="0"/>
          </a:p>
        </p:txBody>
      </p:sp>
      <p:sp>
        <p:nvSpPr>
          <p:cNvPr id="3" name="Title 2"/>
          <p:cNvSpPr>
            <a:spLocks noGrp="1"/>
          </p:cNvSpPr>
          <p:nvPr>
            <p:ph type="title"/>
          </p:nvPr>
        </p:nvSpPr>
        <p:spPr/>
        <p:txBody>
          <a:bodyPr/>
          <a:lstStyle/>
          <a:p>
            <a:pPr algn="ctr"/>
            <a:r>
              <a:rPr lang="ar-SA" dirty="0" smtClean="0"/>
              <a:t>وسائل أخرى للوقاية من الربو</a:t>
            </a:r>
            <a:endParaRPr lang="ar-L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10.jpg"/>
          <p:cNvPicPr>
            <a:picLocks noGrp="1" noChangeAspect="1"/>
          </p:cNvPicPr>
          <p:nvPr>
            <p:ph idx="1"/>
          </p:nvPr>
        </p:nvPicPr>
        <p:blipFill>
          <a:blip r:embed="rId3" cstate="print"/>
          <a:stretch>
            <a:fillRect/>
          </a:stretch>
        </p:blipFill>
        <p:spPr>
          <a:xfrm>
            <a:off x="476107" y="1481138"/>
            <a:ext cx="8191786" cy="4525962"/>
          </a:xfrm>
        </p:spPr>
      </p:pic>
      <p:sp>
        <p:nvSpPr>
          <p:cNvPr id="2" name="عنوان 1"/>
          <p:cNvSpPr>
            <a:spLocks noGrp="1"/>
          </p:cNvSpPr>
          <p:nvPr>
            <p:ph type="title"/>
          </p:nvPr>
        </p:nvSpPr>
        <p:spPr>
          <a:xfrm>
            <a:off x="457200" y="260648"/>
            <a:ext cx="7859216" cy="792088"/>
          </a:xfrm>
        </p:spPr>
        <p:style>
          <a:lnRef idx="3">
            <a:schemeClr val="lt1"/>
          </a:lnRef>
          <a:fillRef idx="1">
            <a:schemeClr val="accent1"/>
          </a:fillRef>
          <a:effectRef idx="1">
            <a:schemeClr val="accent1"/>
          </a:effectRef>
          <a:fontRef idx="minor">
            <a:schemeClr val="lt1"/>
          </a:fontRef>
        </p:style>
        <p:txBody>
          <a:bodyPr>
            <a:normAutofit/>
          </a:bodyPr>
          <a:lstStyle/>
          <a:p>
            <a:r>
              <a:rPr lang="en-US" dirty="0" err="1" smtClean="0"/>
              <a:t>Pathophysiology</a:t>
            </a:r>
            <a:r>
              <a:rPr lang="en-US" dirty="0" smtClean="0"/>
              <a:t> of asthma </a:t>
            </a:r>
            <a:endParaRPr lang="ar-SA" dirty="0"/>
          </a:p>
        </p:txBody>
      </p:sp>
      <p:sp>
        <p:nvSpPr>
          <p:cNvPr id="4" name="مستطيل 3"/>
          <p:cNvSpPr/>
          <p:nvPr/>
        </p:nvSpPr>
        <p:spPr>
          <a:xfrm>
            <a:off x="1187624" y="6488668"/>
            <a:ext cx="6408712" cy="369332"/>
          </a:xfrm>
          <a:prstGeom prst="rect">
            <a:avLst/>
          </a:prstGeom>
        </p:spPr>
        <p:txBody>
          <a:bodyPr wrap="square">
            <a:spAutoFit/>
          </a:bodyPr>
          <a:lstStyle/>
          <a:p>
            <a:r>
              <a:rPr lang="en-US" dirty="0" smtClean="0"/>
              <a:t>Figure 16.10 </a:t>
            </a:r>
            <a:r>
              <a:rPr lang="en-US" dirty="0" err="1" smtClean="0"/>
              <a:t>Pathophysiology</a:t>
            </a:r>
            <a:r>
              <a:rPr lang="en-US" dirty="0" smtClean="0"/>
              <a:t> of asthma.</a:t>
            </a:r>
            <a:endParaRPr lang="ar-SA"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ar-SA" b="1" dirty="0" smtClean="0"/>
              <a:t>الوقاية الثانوية:</a:t>
            </a:r>
            <a:endParaRPr lang="en-US" dirty="0" smtClean="0"/>
          </a:p>
          <a:p>
            <a:r>
              <a:rPr lang="ar-SA" b="1" dirty="0" smtClean="0"/>
              <a:t>تتضمن التداخلات التي تجرى بعد حدوث المرض لتقليل تأثيره.</a:t>
            </a:r>
            <a:endParaRPr lang="en-US" dirty="0" smtClean="0"/>
          </a:p>
          <a:p>
            <a:r>
              <a:rPr lang="ar-SA" b="1" dirty="0" smtClean="0"/>
              <a:t>1-الطرق الفيزيائية والكيميائية لتقليل مستويات عت الغبار المنزلي والمتضمنة (المبيدات ،أغطية الفرش،التنظيف بالمكنسة الكهربائية ،الحرارة،التهوية،التجميد،الغسيل وتنقية الهواء وتشريده) هي طرق غير فعالة ويجب ألا ينصح بها من قبل أختصاصي الصحة.</a:t>
            </a:r>
            <a:endParaRPr lang="en-US" dirty="0" smtClean="0"/>
          </a:p>
          <a:p>
            <a:r>
              <a:rPr lang="ar-SA" b="1" dirty="0" smtClean="0"/>
              <a:t>2-توعية الأهل المصابين بالربو بخطر التدخين عليهم وعلى أطفالهم المصابين بالربو ودعمهم بالشكل المناسب لإيقاف التدخين.</a:t>
            </a:r>
            <a:endParaRPr lang="en-US" dirty="0" smtClean="0"/>
          </a:p>
          <a:p>
            <a:r>
              <a:rPr lang="ar-SA" b="1" dirty="0" smtClean="0"/>
              <a:t>3-إنقاص الوزن عند المرضى البدينين يحمل عدة فوائد صحية ويجب أن تدعم هذه الاستراتيجية عند مرضى الربو وستؤدي في حال نجاحها إلى تحسن أعراض الربو.</a:t>
            </a:r>
            <a:endParaRPr lang="en-US" dirty="0" smtClean="0"/>
          </a:p>
          <a:p>
            <a:r>
              <a:rPr lang="ar-SA" b="1" dirty="0" smtClean="0"/>
              <a:t>4-ينصح ببرامج تمارين التنفس المتضمنة طرق العلاج الفيزيائي لمرضى الربو كمساعد للعلاج الدوائي لتحسين نوعية الحياة وتقليل الأعراض.</a:t>
            </a:r>
            <a:endParaRPr lang="ar-LB" dirty="0"/>
          </a:p>
        </p:txBody>
      </p:sp>
      <p:sp>
        <p:nvSpPr>
          <p:cNvPr id="3" name="Title 2"/>
          <p:cNvSpPr>
            <a:spLocks noGrp="1"/>
          </p:cNvSpPr>
          <p:nvPr>
            <p:ph type="title"/>
          </p:nvPr>
        </p:nvSpPr>
        <p:spPr/>
        <p:txBody>
          <a:bodyPr/>
          <a:lstStyle/>
          <a:p>
            <a:endParaRPr lang="ar-LB"/>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620688"/>
            <a:ext cx="8892480" cy="6048672"/>
          </a:xfrm>
          <a:solidFill>
            <a:schemeClr val="bg1"/>
          </a:solidFill>
        </p:spPr>
        <p:txBody>
          <a:bodyPr>
            <a:noAutofit/>
          </a:bodyPr>
          <a:lstStyle/>
          <a:p>
            <a:pPr algn="l" rtl="0"/>
            <a:r>
              <a:rPr lang="en-US" sz="2400" dirty="0" smtClean="0"/>
              <a:t>Inhaled β</a:t>
            </a:r>
            <a:r>
              <a:rPr lang="en-US" sz="2400" baseline="-25000" dirty="0" smtClean="0"/>
              <a:t>2</a:t>
            </a:r>
            <a:r>
              <a:rPr lang="en-US" sz="2400" dirty="0" smtClean="0"/>
              <a:t>-agonists are the most commonly used and most effective bronchodilators. </a:t>
            </a:r>
            <a:r>
              <a:rPr lang="en-US" sz="2400" i="1" dirty="0" smtClean="0"/>
              <a:t>Short-acting β</a:t>
            </a:r>
            <a:r>
              <a:rPr lang="en-US" sz="2400" i="1" baseline="-25000" dirty="0" smtClean="0"/>
              <a:t>2</a:t>
            </a:r>
            <a:r>
              <a:rPr lang="en-US" sz="2400" i="1" dirty="0" smtClean="0"/>
              <a:t>-agonists</a:t>
            </a:r>
            <a:r>
              <a:rPr lang="en-US" sz="2400" dirty="0" smtClean="0"/>
              <a:t> (often called </a:t>
            </a:r>
            <a:r>
              <a:rPr lang="en-US" sz="2400" i="1" dirty="0" smtClean="0"/>
              <a:t>relievers</a:t>
            </a:r>
            <a:r>
              <a:rPr lang="en-US" sz="2400" dirty="0" smtClean="0"/>
              <a:t>) such as </a:t>
            </a:r>
            <a:r>
              <a:rPr lang="en-US" sz="2400" dirty="0" err="1" smtClean="0"/>
              <a:t>salbutamol</a:t>
            </a:r>
            <a:r>
              <a:rPr lang="en-US" sz="2400" dirty="0" smtClean="0"/>
              <a:t> or </a:t>
            </a:r>
            <a:r>
              <a:rPr lang="en-US" sz="2400" dirty="0" err="1" smtClean="0"/>
              <a:t>terbutaline</a:t>
            </a:r>
            <a:r>
              <a:rPr lang="en-US" sz="2400" dirty="0" smtClean="0"/>
              <a:t> have a rapid onset of action, are effective for 2-4 h and have few side-effects. They are used as required for increased symptoms, and in high doses for acute asthma attacks. In contrast,</a:t>
            </a:r>
          </a:p>
          <a:p>
            <a:pPr algn="l" rtl="0"/>
            <a:r>
              <a:rPr lang="en-US" sz="2400" dirty="0" smtClean="0"/>
              <a:t> </a:t>
            </a:r>
            <a:r>
              <a:rPr lang="en-US" sz="2400" i="1" dirty="0" smtClean="0"/>
              <a:t>long-acting β</a:t>
            </a:r>
            <a:r>
              <a:rPr lang="en-US" sz="2400" i="1" baseline="-25000" dirty="0" smtClean="0"/>
              <a:t>2</a:t>
            </a:r>
            <a:r>
              <a:rPr lang="en-US" sz="2400" i="1" dirty="0" smtClean="0"/>
              <a:t>-agonists</a:t>
            </a:r>
            <a:r>
              <a:rPr lang="en-US" sz="2400" dirty="0" smtClean="0"/>
              <a:t> (</a:t>
            </a:r>
            <a:r>
              <a:rPr lang="en-US" sz="2400" i="1" dirty="0" smtClean="0"/>
              <a:t>LABAs</a:t>
            </a:r>
            <a:r>
              <a:rPr lang="en-US" sz="2400" dirty="0" smtClean="0"/>
              <a:t>) such as </a:t>
            </a:r>
            <a:r>
              <a:rPr lang="en-US" sz="2400" dirty="0" err="1" smtClean="0"/>
              <a:t>salmeterol</a:t>
            </a:r>
            <a:r>
              <a:rPr lang="en-US" sz="2400" dirty="0" smtClean="0"/>
              <a:t> or </a:t>
            </a:r>
            <a:r>
              <a:rPr lang="en-US" sz="2400" dirty="0" err="1" smtClean="0"/>
              <a:t>formoterol</a:t>
            </a:r>
            <a:r>
              <a:rPr lang="en-US" sz="2400" dirty="0" smtClean="0"/>
              <a:t> are effective for 12 h. They are not used in acute asthma, and should not be used without an inhaled corticosteroid. LABAs are useful in exercise-induced asthma.</a:t>
            </a:r>
          </a:p>
          <a:p>
            <a:pPr algn="l" rtl="0"/>
            <a:r>
              <a:rPr lang="en-US" sz="2400" dirty="0" smtClean="0"/>
              <a:t> </a:t>
            </a:r>
            <a:r>
              <a:rPr lang="en-US" sz="2400" i="1" dirty="0" err="1" smtClean="0"/>
              <a:t>Ipratropium</a:t>
            </a:r>
            <a:r>
              <a:rPr lang="en-US" sz="2400" i="1" dirty="0" smtClean="0"/>
              <a:t> bromide</a:t>
            </a:r>
            <a:r>
              <a:rPr lang="en-US" sz="2400" dirty="0" smtClean="0"/>
              <a:t>, an </a:t>
            </a:r>
            <a:r>
              <a:rPr lang="en-US" sz="2400" dirty="0" err="1" smtClean="0"/>
              <a:t>anticholinergic</a:t>
            </a:r>
            <a:r>
              <a:rPr lang="en-US" sz="2400" dirty="0" smtClean="0"/>
              <a:t> bronchodilator, is sometimes given to young infants when other bronchodilators are found to be ineffective, or in the treatment of severe acute asthma. </a:t>
            </a:r>
            <a:endParaRPr lang="ar-SA" sz="2400" dirty="0"/>
          </a:p>
        </p:txBody>
      </p:sp>
      <p:sp>
        <p:nvSpPr>
          <p:cNvPr id="2" name="عنوان 1"/>
          <p:cNvSpPr>
            <a:spLocks noGrp="1"/>
          </p:cNvSpPr>
          <p:nvPr>
            <p:ph type="title"/>
          </p:nvPr>
        </p:nvSpPr>
        <p:spPr>
          <a:xfrm>
            <a:off x="395536" y="0"/>
            <a:ext cx="8229600" cy="778098"/>
          </a:xfrm>
        </p:spPr>
        <p:txBody>
          <a:bodyPr/>
          <a:lstStyle/>
          <a:p>
            <a:r>
              <a:rPr lang="en-US" dirty="0" smtClean="0"/>
              <a:t>Bronchodilator therapy </a:t>
            </a:r>
            <a:endParaRPr lang="ar-SA"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algn="l" rtl="0"/>
            <a:r>
              <a:rPr lang="en-US" dirty="0" smtClean="0"/>
              <a:t>Prophylactic drugs are effective only if taken </a:t>
            </a:r>
            <a:r>
              <a:rPr lang="en-US" sz="4100" b="1" dirty="0" smtClean="0">
                <a:solidFill>
                  <a:srgbClr val="FF0000"/>
                </a:solidFill>
              </a:rPr>
              <a:t>daily</a:t>
            </a:r>
            <a:r>
              <a:rPr lang="en-US" dirty="0" smtClean="0"/>
              <a:t> . </a:t>
            </a:r>
            <a:r>
              <a:rPr lang="en-US" i="1" dirty="0" smtClean="0"/>
              <a:t>Inhaled corticosteroids</a:t>
            </a:r>
            <a:r>
              <a:rPr lang="en-US" dirty="0" smtClean="0"/>
              <a:t> (often called </a:t>
            </a:r>
            <a:r>
              <a:rPr lang="en-US" i="1" dirty="0" smtClean="0"/>
              <a:t>preventers</a:t>
            </a:r>
            <a:r>
              <a:rPr lang="en-US" dirty="0" smtClean="0"/>
              <a:t>) are the most effective inhaled prophylactic therapy. They decrease airway inflammation, resulting in decreased symptoms, asthma exacerbations and bronchial hyperactivity. They are increasingly used in conjunction with an inhaled LABA. They have </a:t>
            </a:r>
            <a:r>
              <a:rPr lang="en-US" dirty="0" smtClean="0">
                <a:solidFill>
                  <a:srgbClr val="FF0000"/>
                </a:solidFill>
              </a:rPr>
              <a:t>no clinically significant side-effects when given in conventional licensed doses.</a:t>
            </a:r>
          </a:p>
          <a:p>
            <a:pPr algn="l" rtl="0"/>
            <a:r>
              <a:rPr lang="en-US" dirty="0" smtClean="0"/>
              <a:t> They can produce systemic side-effects, including </a:t>
            </a:r>
            <a:r>
              <a:rPr lang="en-US" b="1" dirty="0" smtClean="0">
                <a:solidFill>
                  <a:srgbClr val="00B050"/>
                </a:solidFill>
              </a:rPr>
              <a:t>impaired growth, adrenal suppression and altered bone metabolism, when high doses are use</a:t>
            </a:r>
            <a:r>
              <a:rPr lang="en-US" dirty="0" smtClean="0">
                <a:solidFill>
                  <a:srgbClr val="00B050"/>
                </a:solidFill>
              </a:rPr>
              <a:t>d.</a:t>
            </a:r>
          </a:p>
          <a:p>
            <a:pPr algn="l" rtl="0"/>
            <a:r>
              <a:rPr lang="en-US" dirty="0" smtClean="0"/>
              <a:t> Asthma Guidelines group suggest that BDP and Bud are approximately equipotent and FP is about twice as potent.</a:t>
            </a:r>
            <a:endParaRPr lang="ar-SA" dirty="0"/>
          </a:p>
        </p:txBody>
      </p:sp>
      <p:sp>
        <p:nvSpPr>
          <p:cNvPr id="2" name="عنوان 1"/>
          <p:cNvSpPr>
            <a:spLocks noGrp="1"/>
          </p:cNvSpPr>
          <p:nvPr>
            <p:ph type="title"/>
          </p:nvPr>
        </p:nvSpPr>
        <p:spPr/>
        <p:txBody>
          <a:bodyPr/>
          <a:lstStyle/>
          <a:p>
            <a:r>
              <a:rPr lang="en-US" dirty="0" smtClean="0"/>
              <a:t>Inhaled corticosteroids </a:t>
            </a:r>
            <a:endParaRPr lang="ar-SA"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l" rtl="0"/>
            <a:r>
              <a:rPr lang="en-US" dirty="0" smtClean="0"/>
              <a:t>The National Institute for Health and Clinical Excellence (NICE) in the UK recommends the use of a </a:t>
            </a:r>
            <a:r>
              <a:rPr lang="en-US" b="1" dirty="0" err="1" smtClean="0">
                <a:solidFill>
                  <a:srgbClr val="FF0000"/>
                </a:solidFill>
              </a:rPr>
              <a:t>pMDI</a:t>
            </a:r>
            <a:r>
              <a:rPr lang="en-US" b="1" dirty="0" smtClean="0">
                <a:solidFill>
                  <a:srgbClr val="FF0000"/>
                </a:solidFill>
              </a:rPr>
              <a:t> and spacer system </a:t>
            </a:r>
            <a:r>
              <a:rPr lang="en-US" dirty="0" smtClean="0"/>
              <a:t>for all inhaled medications for children under 5 years of age and for inhaled corticosteroids (ICS) for children aged 5–15 years following its appraisal of the evidence</a:t>
            </a:r>
          </a:p>
          <a:p>
            <a:pPr algn="l" rtl="0"/>
            <a:r>
              <a:rPr lang="en-US" dirty="0" smtClean="0"/>
              <a:t>the drugs are delivered directly to their site of action in the lungs in higher concentrations, and with less systemic exposure leading to fewer side effects.</a:t>
            </a:r>
            <a:endParaRPr lang="en-US" dirty="0"/>
          </a:p>
        </p:txBody>
      </p:sp>
      <p:sp>
        <p:nvSpPr>
          <p:cNvPr id="3" name="Title 2"/>
          <p:cNvSpPr>
            <a:spLocks noGrp="1"/>
          </p:cNvSpPr>
          <p:nvPr>
            <p:ph type="title"/>
          </p:nvPr>
        </p:nvSpPr>
        <p:spPr/>
        <p:txBody>
          <a:bodyPr/>
          <a:lstStyle/>
          <a:p>
            <a:r>
              <a:rPr lang="en-US" dirty="0" smtClean="0"/>
              <a:t>Inhaler devices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sz="3200" dirty="0" smtClean="0"/>
              <a:t>أن يكون القناع بتماس مع الجلد حول الأنف والفم والخدين.</a:t>
            </a:r>
          </a:p>
          <a:p>
            <a:endParaRPr lang="ar-SY" sz="3200" dirty="0" smtClean="0"/>
          </a:p>
          <a:p>
            <a:endParaRPr lang="ar-SY" sz="3200" dirty="0" smtClean="0"/>
          </a:p>
          <a:p>
            <a:r>
              <a:rPr lang="ar-SY" sz="3200" dirty="0" smtClean="0"/>
              <a:t>ألكهربية الساكنة على الحجرة البلاستيكية تزال بالغسل بالصابون.</a:t>
            </a:r>
            <a:endParaRPr lang="ar-AE" sz="3200" dirty="0"/>
          </a:p>
        </p:txBody>
      </p:sp>
      <p:sp>
        <p:nvSpPr>
          <p:cNvPr id="3" name="عنوان 2"/>
          <p:cNvSpPr>
            <a:spLocks noGrp="1"/>
          </p:cNvSpPr>
          <p:nvPr>
            <p:ph type="title"/>
          </p:nvPr>
        </p:nvSpPr>
        <p:spPr/>
        <p:txBody>
          <a:bodyPr>
            <a:normAutofit fontScale="90000"/>
          </a:bodyPr>
          <a:lstStyle/>
          <a:p>
            <a:pPr algn="r"/>
            <a:r>
              <a:rPr lang="ar-SY" dirty="0" smtClean="0"/>
              <a:t>العوامل المتعلقة بالحجرة التي تؤثر على وصول الدواء للرئة </a:t>
            </a:r>
            <a:r>
              <a:rPr lang="ar-SY" dirty="0" err="1" smtClean="0"/>
              <a:t>وتوضعه.</a:t>
            </a:r>
            <a:r>
              <a:rPr lang="ar-SY" dirty="0" smtClean="0"/>
              <a:t> </a:t>
            </a:r>
            <a:endParaRPr lang="ar-AE"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endParaRPr lang="ar-SY" dirty="0" smtClean="0"/>
          </a:p>
          <a:p>
            <a:pPr algn="just"/>
            <a:r>
              <a:rPr lang="ar-SY" sz="3200" dirty="0" smtClean="0"/>
              <a:t>البكاء أثناء وضع القناع وطيلة وجوده يؤدي الى توضع الدواء بالبلعوم بسبب الفاصل الطويل  بين شهيقين عميقين عادة في هذه الحالة </a:t>
            </a:r>
            <a:r>
              <a:rPr lang="ar-SY" dirty="0" smtClean="0"/>
              <a:t>.</a:t>
            </a:r>
          </a:p>
          <a:p>
            <a:endParaRPr lang="ar-SY" dirty="0" smtClean="0"/>
          </a:p>
          <a:p>
            <a:r>
              <a:rPr lang="ar-SY" sz="3600" dirty="0" smtClean="0"/>
              <a:t>هل الجواب بتطبيقه أثناء </a:t>
            </a:r>
            <a:r>
              <a:rPr lang="ar-SY" sz="3600" dirty="0" err="1" smtClean="0"/>
              <a:t>النوم</a:t>
            </a:r>
            <a:r>
              <a:rPr lang="ar-SY" dirty="0" err="1" smtClean="0"/>
              <a:t>؟</a:t>
            </a:r>
            <a:r>
              <a:rPr lang="ar-SY" dirty="0" smtClean="0"/>
              <a:t> </a:t>
            </a:r>
            <a:endParaRPr lang="ar-AE" dirty="0"/>
          </a:p>
        </p:txBody>
      </p:sp>
      <p:sp>
        <p:nvSpPr>
          <p:cNvPr id="3" name="عنوان 2"/>
          <p:cNvSpPr>
            <a:spLocks noGrp="1"/>
          </p:cNvSpPr>
          <p:nvPr>
            <p:ph type="title"/>
          </p:nvPr>
        </p:nvSpPr>
        <p:spPr/>
        <p:txBody>
          <a:bodyPr>
            <a:normAutofit fontScale="90000"/>
          </a:bodyPr>
          <a:lstStyle/>
          <a:p>
            <a:pPr algn="r"/>
            <a:r>
              <a:rPr lang="ar-SY" dirty="0" smtClean="0"/>
              <a:t>  </a:t>
            </a:r>
            <a:br>
              <a:rPr lang="ar-SY" dirty="0" smtClean="0"/>
            </a:br>
            <a:r>
              <a:rPr lang="ar-SY" dirty="0" smtClean="0"/>
              <a:t> </a:t>
            </a:r>
            <a:r>
              <a:rPr lang="ar-SY" sz="3200" dirty="0" smtClean="0"/>
              <a:t>العوامل المتعلقة بالمريض الطفل الصغير التي تؤثر على وصول الدواء وتوضعه في الرئة بواسطة الحجرة الاستنشاقية</a:t>
            </a:r>
            <a:r>
              <a:rPr lang="ar-SY" dirty="0" smtClean="0"/>
              <a:t/>
            </a:r>
            <a:br>
              <a:rPr lang="ar-SY" dirty="0" smtClean="0"/>
            </a:br>
            <a:endParaRPr lang="ar-AE"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lnSpcReduction="10000"/>
          </a:bodyPr>
          <a:lstStyle/>
          <a:p>
            <a:pPr algn="just"/>
            <a:r>
              <a:rPr lang="ar-AE" dirty="0" smtClean="0"/>
              <a:t>رفضها من قبل الطفل يدفع الأهل للرفض</a:t>
            </a:r>
          </a:p>
          <a:p>
            <a:pPr algn="just">
              <a:buNone/>
            </a:pPr>
            <a:r>
              <a:rPr lang="ar-AE" b="1" u="sng" dirty="0" smtClean="0"/>
              <a:t>كيفية </a:t>
            </a:r>
            <a:r>
              <a:rPr lang="ar-AE" b="1" u="sng" dirty="0" err="1" smtClean="0"/>
              <a:t>المقاربة:</a:t>
            </a:r>
            <a:endParaRPr lang="ar-AE" b="1" u="sng" dirty="0" smtClean="0"/>
          </a:p>
          <a:p>
            <a:pPr algn="just"/>
            <a:endParaRPr lang="ar-AE" dirty="0" smtClean="0"/>
          </a:p>
          <a:p>
            <a:pPr algn="just">
              <a:buNone/>
            </a:pPr>
            <a:r>
              <a:rPr lang="ar-AE" b="1" u="sng" dirty="0" smtClean="0">
                <a:solidFill>
                  <a:srgbClr val="FF0000"/>
                </a:solidFill>
              </a:rPr>
              <a:t>عدم وضعها </a:t>
            </a:r>
            <a:r>
              <a:rPr lang="ar-AE" b="1" u="sng" dirty="0" err="1" smtClean="0">
                <a:solidFill>
                  <a:srgbClr val="FF0000"/>
                </a:solidFill>
              </a:rPr>
              <a:t>بالاجبار</a:t>
            </a:r>
            <a:r>
              <a:rPr lang="ar-AE" b="1" u="sng" dirty="0" smtClean="0">
                <a:solidFill>
                  <a:srgbClr val="FF0000"/>
                </a:solidFill>
              </a:rPr>
              <a:t> مطلقا</a:t>
            </a:r>
            <a:r>
              <a:rPr lang="ar-AE" dirty="0" smtClean="0"/>
              <a:t>.</a:t>
            </a:r>
          </a:p>
          <a:p>
            <a:pPr algn="just">
              <a:buNone/>
            </a:pPr>
            <a:endParaRPr lang="ar-SY" dirty="0" smtClean="0"/>
          </a:p>
          <a:p>
            <a:pPr algn="just">
              <a:buNone/>
            </a:pPr>
            <a:r>
              <a:rPr lang="ar-SY" dirty="0" smtClean="0"/>
              <a:t>و</a:t>
            </a:r>
            <a:r>
              <a:rPr lang="ar-AE" dirty="0" smtClean="0"/>
              <a:t>التاسيس لقبولها بالشرح  وامتصاص مخاوف الأهل والنصح باعطائها للطفل في جو من الغبطة والتسلية واشغال انتباهه وتركيزه بمواضيع أخرى.</a:t>
            </a:r>
          </a:p>
          <a:p>
            <a:pPr algn="just"/>
            <a:endParaRPr lang="ar-AE" dirty="0" smtClean="0"/>
          </a:p>
          <a:p>
            <a:pPr algn="just"/>
            <a:r>
              <a:rPr lang="ar-AE" dirty="0" err="1" smtClean="0"/>
              <a:t>تطمين</a:t>
            </a:r>
            <a:r>
              <a:rPr lang="ar-AE" dirty="0" smtClean="0"/>
              <a:t> الاهل ومتابعة أدائهم وتشجيعهم انهم يقومون بالعمل يشكل صحيح وان الطفل سيقبلها ان هم استمروا.</a:t>
            </a:r>
          </a:p>
          <a:p>
            <a:pPr algn="just"/>
            <a:endParaRPr lang="ar-AE" dirty="0"/>
          </a:p>
        </p:txBody>
      </p:sp>
      <p:sp>
        <p:nvSpPr>
          <p:cNvPr id="3" name="عنوان 2"/>
          <p:cNvSpPr>
            <a:spLocks noGrp="1"/>
          </p:cNvSpPr>
          <p:nvPr>
            <p:ph type="title"/>
          </p:nvPr>
        </p:nvSpPr>
        <p:spPr/>
        <p:txBody>
          <a:bodyPr>
            <a:normAutofit fontScale="90000"/>
          </a:bodyPr>
          <a:lstStyle/>
          <a:p>
            <a:pPr algn="ctr"/>
            <a:r>
              <a:rPr lang="ar-AE" dirty="0" smtClean="0"/>
              <a:t>مخاوف من العلاج(الخوف من حجرة التنفس والقناع</a:t>
            </a:r>
            <a:r>
              <a:rPr lang="ar-AE" dirty="0" err="1" smtClean="0"/>
              <a:t>)</a:t>
            </a:r>
            <a:endParaRPr lang="ar-AE"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normAutofit/>
          </a:bodyPr>
          <a:lstStyle/>
          <a:p>
            <a:pPr algn="just"/>
            <a:r>
              <a:rPr lang="ar-AE" dirty="0" smtClean="0"/>
              <a:t>من </a:t>
            </a:r>
            <a:r>
              <a:rPr lang="ar-AE" dirty="0" err="1" smtClean="0"/>
              <a:t>الاعتياد،الادمان،</a:t>
            </a:r>
            <a:endParaRPr lang="ar-AE" dirty="0" smtClean="0"/>
          </a:p>
          <a:p>
            <a:pPr algn="just"/>
            <a:r>
              <a:rPr lang="ar-AE" dirty="0" smtClean="0"/>
              <a:t>من التأثيرات الجانبية على المدى الطويل</a:t>
            </a:r>
          </a:p>
          <a:p>
            <a:pPr algn="just"/>
            <a:r>
              <a:rPr lang="ar-AE" dirty="0" smtClean="0"/>
              <a:t> من اضعاف لمقاومة الطفل للمرض ومناعته</a:t>
            </a:r>
          </a:p>
          <a:p>
            <a:pPr algn="just"/>
            <a:endParaRPr lang="ar-AE" dirty="0" smtClean="0"/>
          </a:p>
          <a:p>
            <a:pPr algn="just">
              <a:buNone/>
            </a:pPr>
            <a:r>
              <a:rPr lang="ar-AE" dirty="0" smtClean="0"/>
              <a:t>(الشرح لهم عن الادوية وعن مدى الاذى بدونها على حياة الطفل اليومية وصحته </a:t>
            </a:r>
            <a:r>
              <a:rPr lang="ar-AE" dirty="0" err="1" smtClean="0"/>
              <a:t>مستقبلا...)</a:t>
            </a:r>
            <a:endParaRPr lang="ar-AE" dirty="0" smtClean="0"/>
          </a:p>
          <a:p>
            <a:pPr algn="just"/>
            <a:endParaRPr lang="ar-AE" dirty="0"/>
          </a:p>
        </p:txBody>
      </p:sp>
      <p:sp>
        <p:nvSpPr>
          <p:cNvPr id="3" name="عنوان 2"/>
          <p:cNvSpPr>
            <a:spLocks noGrp="1"/>
          </p:cNvSpPr>
          <p:nvPr>
            <p:ph type="title"/>
          </p:nvPr>
        </p:nvSpPr>
        <p:spPr/>
        <p:txBody>
          <a:bodyPr>
            <a:normAutofit fontScale="90000"/>
          </a:bodyPr>
          <a:lstStyle/>
          <a:p>
            <a:r>
              <a:rPr lang="ar-AE" dirty="0" smtClean="0"/>
              <a:t>مخاوف من العلاج(خوف الاهل من </a:t>
            </a:r>
            <a:r>
              <a:rPr lang="ar-AE" dirty="0" err="1" smtClean="0"/>
              <a:t>الأدويةوالبخاخة)</a:t>
            </a:r>
            <a:r>
              <a:rPr lang="ar-AE" dirty="0" smtClean="0"/>
              <a:t/>
            </a:r>
            <a:br>
              <a:rPr lang="ar-AE" dirty="0" smtClean="0"/>
            </a:br>
            <a:endParaRPr lang="ar-A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ar-SA" b="1" u="sng" dirty="0" smtClean="0"/>
              <a:t>المظاهر السريرية التي تقلل من احتمال الإصابة بالربو:</a:t>
            </a:r>
            <a:endParaRPr lang="en-US" dirty="0" smtClean="0"/>
          </a:p>
          <a:p>
            <a:r>
              <a:rPr lang="ar-SA" dirty="0" smtClean="0"/>
              <a:t>-أعراض مرافقة للإصابة بالرشح فقط دون حدوثها بشكل معزول عنه.</a:t>
            </a:r>
            <a:endParaRPr lang="en-US" dirty="0" smtClean="0"/>
          </a:p>
          <a:p>
            <a:r>
              <a:rPr lang="ar-SA" dirty="0" smtClean="0"/>
              <a:t>-سعال معزول مع غياب الوزيز أو صعوبة التنفس.</a:t>
            </a:r>
            <a:endParaRPr lang="en-US" dirty="0" smtClean="0"/>
          </a:p>
          <a:p>
            <a:r>
              <a:rPr lang="ar-SA" dirty="0" smtClean="0"/>
              <a:t>-قصة سعال رطب.</a:t>
            </a:r>
            <a:endParaRPr lang="en-US" dirty="0" smtClean="0"/>
          </a:p>
          <a:p>
            <a:r>
              <a:rPr lang="ar-SA" dirty="0" smtClean="0"/>
              <a:t>-دوار ،تنميل محيطي.</a:t>
            </a:r>
            <a:endParaRPr lang="en-US" dirty="0" smtClean="0"/>
          </a:p>
          <a:p>
            <a:r>
              <a:rPr lang="ar-SA" dirty="0" smtClean="0"/>
              <a:t>-فحص صدر طبيعي بشكل متكرر عند ظهور الأعراض.</a:t>
            </a:r>
            <a:endParaRPr lang="en-US" dirty="0" smtClean="0"/>
          </a:p>
          <a:p>
            <a:r>
              <a:rPr lang="ar-SA" dirty="0" smtClean="0"/>
              <a:t>-</a:t>
            </a:r>
            <a:r>
              <a:rPr lang="en-US" dirty="0" smtClean="0"/>
              <a:t>PEF</a:t>
            </a:r>
            <a:r>
              <a:rPr lang="ar-SA" dirty="0" smtClean="0"/>
              <a:t> (قمة جريان زفيري) طبيعية أو وظائف رئة (</a:t>
            </a:r>
            <a:r>
              <a:rPr lang="en-US" dirty="0" err="1" smtClean="0"/>
              <a:t>spirometry</a:t>
            </a:r>
            <a:r>
              <a:rPr lang="ar-SA" dirty="0" smtClean="0"/>
              <a:t>) طبيعية عند وجود الأعراض.</a:t>
            </a:r>
            <a:endParaRPr lang="en-US" dirty="0" smtClean="0"/>
          </a:p>
          <a:p>
            <a:r>
              <a:rPr lang="ar-SA" dirty="0" smtClean="0"/>
              <a:t>-عدم الاستجابة عند تجربة علاج الربو</a:t>
            </a:r>
            <a:endParaRPr lang="en-US" dirty="0" smtClean="0"/>
          </a:p>
          <a:p>
            <a:r>
              <a:rPr lang="ar-SA" dirty="0" smtClean="0"/>
              <a:t>-مظاهر سريرية تشير لتشخيص بديل.</a:t>
            </a:r>
            <a:endParaRPr lang="en-US" dirty="0" smtClean="0"/>
          </a:p>
          <a:p>
            <a:endParaRPr lang="ar-LB" dirty="0"/>
          </a:p>
        </p:txBody>
      </p:sp>
      <p:sp>
        <p:nvSpPr>
          <p:cNvPr id="3" name="Title 2"/>
          <p:cNvSpPr>
            <a:spLocks noGrp="1"/>
          </p:cNvSpPr>
          <p:nvPr>
            <p:ph type="title"/>
          </p:nvPr>
        </p:nvSpPr>
        <p:spPr/>
        <p:txBody>
          <a:bodyPr/>
          <a:lstStyle/>
          <a:p>
            <a:endParaRPr lang="ar-LB"/>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25000" lnSpcReduction="20000"/>
          </a:bodyPr>
          <a:lstStyle/>
          <a:p>
            <a:pPr marL="84138" indent="25400" algn="l" rtl="0">
              <a:buNone/>
            </a:pPr>
            <a:endParaRPr lang="en-US" dirty="0" smtClean="0"/>
          </a:p>
          <a:p>
            <a:pPr marL="84138" indent="25400" algn="l" rtl="0">
              <a:buNone/>
            </a:pPr>
            <a:r>
              <a:rPr lang="en-US" sz="8000" dirty="0" smtClean="0"/>
              <a:t>With each acute attack, the duration of symptoms, the treatment already given and the course of previous attacks should be noted.</a:t>
            </a:r>
          </a:p>
          <a:p>
            <a:pPr marL="84138" indent="25400" algn="l" rtl="0">
              <a:buNone/>
            </a:pPr>
            <a:r>
              <a:rPr lang="en-US" sz="8000" dirty="0" smtClean="0"/>
              <a:t> </a:t>
            </a:r>
            <a:r>
              <a:rPr lang="en-US" sz="8000" b="1" u="sng" dirty="0" smtClean="0"/>
              <a:t>assessment of severity  by Clinical features </a:t>
            </a:r>
            <a:r>
              <a:rPr lang="en-US" sz="8000" dirty="0" smtClean="0"/>
              <a:t>: </a:t>
            </a:r>
          </a:p>
          <a:p>
            <a:pPr marL="84138" indent="25400" algn="l" rtl="0">
              <a:buNone/>
            </a:pPr>
            <a:endParaRPr lang="en-US" sz="8000" dirty="0" smtClean="0"/>
          </a:p>
          <a:p>
            <a:pPr marL="84138" indent="25400" algn="l" rtl="0"/>
            <a:r>
              <a:rPr lang="en-US" sz="8000" b="1" dirty="0" smtClean="0">
                <a:solidFill>
                  <a:srgbClr val="0070C0"/>
                </a:solidFill>
              </a:rPr>
              <a:t>Wheeze and </a:t>
            </a:r>
            <a:r>
              <a:rPr lang="en-US" sz="8000" b="1" dirty="0" err="1" smtClean="0">
                <a:solidFill>
                  <a:srgbClr val="0070C0"/>
                </a:solidFill>
              </a:rPr>
              <a:t>tachypnoea</a:t>
            </a:r>
            <a:r>
              <a:rPr lang="en-US" sz="8000" dirty="0" smtClean="0"/>
              <a:t> (respiratory rate &gt;50 breaths/min in children 2-5 years, &gt;30 breaths/min in children ≥5 years) - but </a:t>
            </a:r>
            <a:r>
              <a:rPr lang="en-US" sz="8000" b="1" dirty="0" smtClean="0">
                <a:solidFill>
                  <a:srgbClr val="0070C0"/>
                </a:solidFill>
              </a:rPr>
              <a:t>poor guide </a:t>
            </a:r>
            <a:r>
              <a:rPr lang="en-US" sz="8000" dirty="0" smtClean="0"/>
              <a:t>to severity</a:t>
            </a:r>
          </a:p>
          <a:p>
            <a:pPr marL="84138" indent="25400" algn="l" rtl="0"/>
            <a:endParaRPr lang="en-US" sz="8000" dirty="0" smtClean="0"/>
          </a:p>
          <a:p>
            <a:pPr algn="l" rtl="0"/>
            <a:r>
              <a:rPr lang="en-US" sz="8000" b="1" dirty="0" smtClean="0">
                <a:solidFill>
                  <a:srgbClr val="0070C0"/>
                </a:solidFill>
              </a:rPr>
              <a:t>Increasing tachycardia </a:t>
            </a:r>
            <a:r>
              <a:rPr lang="en-US" sz="8000" dirty="0" smtClean="0"/>
              <a:t>(&gt;130 beats/min in children aged 2-5 years, &gt;120 beats/min in children ≥5 years) - </a:t>
            </a:r>
            <a:r>
              <a:rPr lang="en-US" sz="8000" b="1" dirty="0" smtClean="0">
                <a:solidFill>
                  <a:srgbClr val="0070C0"/>
                </a:solidFill>
              </a:rPr>
              <a:t>better guid</a:t>
            </a:r>
            <a:r>
              <a:rPr lang="en-US" sz="8000" dirty="0" smtClean="0"/>
              <a:t>e to severity</a:t>
            </a:r>
          </a:p>
          <a:p>
            <a:pPr algn="l" rtl="0"/>
            <a:endParaRPr lang="en-US" sz="8000" dirty="0" smtClean="0"/>
          </a:p>
          <a:p>
            <a:pPr algn="l" rtl="0"/>
            <a:r>
              <a:rPr lang="en-US" sz="8000" dirty="0" smtClean="0"/>
              <a:t>The </a:t>
            </a:r>
            <a:r>
              <a:rPr lang="en-US" sz="8000" b="1" dirty="0" smtClean="0">
                <a:solidFill>
                  <a:srgbClr val="0070C0"/>
                </a:solidFill>
              </a:rPr>
              <a:t>use of accessory muscles and chest recession </a:t>
            </a:r>
            <a:r>
              <a:rPr lang="en-US" sz="8000" dirty="0" smtClean="0"/>
              <a:t>- also </a:t>
            </a:r>
            <a:r>
              <a:rPr lang="en-US" sz="8000" b="1" dirty="0" smtClean="0">
                <a:solidFill>
                  <a:srgbClr val="0070C0"/>
                </a:solidFill>
              </a:rPr>
              <a:t>better guide </a:t>
            </a:r>
            <a:r>
              <a:rPr lang="en-US" sz="8000" dirty="0" smtClean="0"/>
              <a:t>to severity</a:t>
            </a:r>
          </a:p>
          <a:p>
            <a:pPr algn="l" rtl="0">
              <a:buNone/>
            </a:pPr>
            <a:endParaRPr lang="en-US" sz="8000" dirty="0" smtClean="0"/>
          </a:p>
          <a:p>
            <a:pPr algn="l" rtl="0"/>
            <a:r>
              <a:rPr lang="en-US" sz="8000" dirty="0" smtClean="0"/>
              <a:t>If </a:t>
            </a:r>
            <a:r>
              <a:rPr lang="en-US" sz="8000" b="1" dirty="0" smtClean="0">
                <a:solidFill>
                  <a:srgbClr val="FF0000"/>
                </a:solidFill>
              </a:rPr>
              <a:t>breathlessness interferes with talking</a:t>
            </a:r>
            <a:r>
              <a:rPr lang="en-US" sz="8000" dirty="0" smtClean="0"/>
              <a:t>, the attack is </a:t>
            </a:r>
            <a:r>
              <a:rPr lang="en-US" sz="8000" b="1" dirty="0" smtClean="0">
                <a:solidFill>
                  <a:srgbClr val="FF0000"/>
                </a:solidFill>
              </a:rPr>
              <a:t>severe</a:t>
            </a:r>
          </a:p>
          <a:p>
            <a:pPr algn="l" rtl="0">
              <a:buNone/>
            </a:pPr>
            <a:endParaRPr lang="en-US" sz="3600" dirty="0"/>
          </a:p>
        </p:txBody>
      </p:sp>
      <p:sp>
        <p:nvSpPr>
          <p:cNvPr id="2" name="عنوان 1"/>
          <p:cNvSpPr>
            <a:spLocks noGrp="1"/>
          </p:cNvSpPr>
          <p:nvPr>
            <p:ph type="title"/>
          </p:nvPr>
        </p:nvSpPr>
        <p:spPr>
          <a:xfrm>
            <a:off x="467544" y="188640"/>
            <a:ext cx="8229600" cy="1143000"/>
          </a:xfrm>
        </p:spPr>
        <p:txBody>
          <a:bodyPr>
            <a:normAutofit fontScale="90000"/>
          </a:bodyPr>
          <a:lstStyle/>
          <a:p>
            <a:r>
              <a:rPr lang="en-US" dirty="0" smtClean="0"/>
              <a:t/>
            </a:r>
            <a:br>
              <a:rPr lang="en-US" dirty="0" smtClean="0"/>
            </a:br>
            <a:r>
              <a:rPr lang="en-US" dirty="0" smtClean="0"/>
              <a:t>Acute asthma</a:t>
            </a:r>
            <a:br>
              <a:rPr lang="en-US" dirty="0" smtClean="0"/>
            </a:br>
            <a:r>
              <a:rPr lang="en-US" sz="4000" dirty="0" smtClean="0">
                <a:solidFill>
                  <a:srgbClr val="FF3300"/>
                </a:solidFill>
                <a:cs typeface="Times New Roman" pitchFamily="18" charset="0"/>
              </a:rPr>
              <a:t> </a:t>
            </a:r>
            <a:r>
              <a:rPr lang="en-US" sz="4000" dirty="0" err="1" smtClean="0">
                <a:solidFill>
                  <a:srgbClr val="FF3300"/>
                </a:solidFill>
                <a:cs typeface="Times New Roman" pitchFamily="18" charset="0"/>
              </a:rPr>
              <a:t>Assesstment</a:t>
            </a:r>
            <a:r>
              <a:rPr lang="en-US" sz="4000" dirty="0" smtClean="0">
                <a:solidFill>
                  <a:srgbClr val="FF3300"/>
                </a:solidFill>
                <a:cs typeface="Times New Roman" pitchFamily="18" charset="0"/>
              </a:rPr>
              <a:t> of Severity</a:t>
            </a:r>
            <a:r>
              <a:rPr lang="en-US" dirty="0" smtClean="0"/>
              <a:t> </a:t>
            </a:r>
            <a:br>
              <a:rPr lang="en-US" dirty="0" smtClean="0"/>
            </a:br>
            <a:endParaRPr lang="ar-S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4" name="عنصر نائب للمحتوى 3" descr="nri725-f1.gif"/>
          <p:cNvPicPr>
            <a:picLocks noGrp="1"/>
          </p:cNvPicPr>
          <p:nvPr>
            <p:ph idx="1"/>
          </p:nvPr>
        </p:nvPicPr>
        <p:blipFill>
          <a:blip r:embed="rId2" cstate="print"/>
          <a:srcRect/>
          <a:stretch>
            <a:fillRect/>
          </a:stretch>
        </p:blipFill>
        <p:spPr bwMode="auto">
          <a:xfrm>
            <a:off x="762000" y="1529556"/>
            <a:ext cx="762000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pPr marL="84138" indent="25400" algn="l" rtl="0">
              <a:buNone/>
            </a:pPr>
            <a:r>
              <a:rPr lang="en-US" dirty="0" smtClean="0"/>
              <a:t> severity of may be underestimated by clinical examination alone. Therefore:</a:t>
            </a:r>
          </a:p>
          <a:p>
            <a:pPr algn="l" rtl="0"/>
            <a:r>
              <a:rPr lang="en-US" dirty="0" smtClean="0"/>
              <a:t> Arterial oxygen saturation should be measured with a </a:t>
            </a:r>
            <a:r>
              <a:rPr lang="en-US" b="1" dirty="0" smtClean="0">
                <a:solidFill>
                  <a:srgbClr val="FF0000"/>
                </a:solidFill>
              </a:rPr>
              <a:t>pulse </a:t>
            </a:r>
            <a:r>
              <a:rPr lang="en-US" b="1" dirty="0" err="1" smtClean="0">
                <a:solidFill>
                  <a:srgbClr val="FF0000"/>
                </a:solidFill>
              </a:rPr>
              <a:t>oximeter</a:t>
            </a:r>
            <a:r>
              <a:rPr lang="en-US" b="1" dirty="0" smtClean="0">
                <a:solidFill>
                  <a:srgbClr val="FF0000"/>
                </a:solidFill>
              </a:rPr>
              <a:t> </a:t>
            </a:r>
            <a:r>
              <a:rPr lang="en-US" dirty="0" smtClean="0"/>
              <a:t>in all children presenting to hospital with acute asthma. Oxygen saturation &lt;92% in air implies severe or life-threatening asthma</a:t>
            </a:r>
          </a:p>
          <a:p>
            <a:pPr algn="l" rtl="0"/>
            <a:r>
              <a:rPr lang="en-US" dirty="0" smtClean="0"/>
              <a:t> </a:t>
            </a:r>
            <a:r>
              <a:rPr lang="en-US" b="1" dirty="0" smtClean="0">
                <a:solidFill>
                  <a:srgbClr val="FF0000"/>
                </a:solidFill>
              </a:rPr>
              <a:t>blood gases </a:t>
            </a:r>
            <a:r>
              <a:rPr lang="en-US" dirty="0" smtClean="0"/>
              <a:t>are only indicated in life-threatening or refractory cases. </a:t>
            </a:r>
            <a:endParaRPr lang="ar-SA" dirty="0" smtClean="0"/>
          </a:p>
          <a:p>
            <a:pPr marL="84138" indent="25400" algn="l" rtl="0">
              <a:buNone/>
            </a:pPr>
            <a:endParaRPr lang="en-US" dirty="0" smtClean="0"/>
          </a:p>
          <a:p>
            <a:pPr algn="l" rtl="0"/>
            <a:r>
              <a:rPr lang="en-US" dirty="0" smtClean="0"/>
              <a:t>Measurement of the </a:t>
            </a:r>
            <a:r>
              <a:rPr lang="en-US" b="1" dirty="0" smtClean="0">
                <a:solidFill>
                  <a:srgbClr val="FF0000"/>
                </a:solidFill>
              </a:rPr>
              <a:t>peak expiratory flow rate </a:t>
            </a:r>
            <a:r>
              <a:rPr lang="en-US" dirty="0" smtClean="0"/>
              <a:t>should be routine in school-age children.</a:t>
            </a:r>
          </a:p>
          <a:p>
            <a:pPr algn="l" rtl="0"/>
            <a:endParaRPr lang="en-US" dirty="0" smtClean="0"/>
          </a:p>
          <a:p>
            <a:pPr algn="l" rtl="0"/>
            <a:r>
              <a:rPr lang="en-US" dirty="0" smtClean="0"/>
              <a:t>The features of a severe and life-threatening acute attack are shown in </a:t>
            </a:r>
            <a:r>
              <a:rPr lang="en-US" dirty="0" smtClean="0">
                <a:hlinkClick r:id="rId3" tooltip="View now"/>
              </a:rPr>
              <a:t>Figure 16.16</a:t>
            </a:r>
            <a:r>
              <a:rPr lang="en-US" dirty="0" smtClean="0"/>
              <a:t>. </a:t>
            </a:r>
            <a:endParaRPr lang="ar-SA" dirty="0"/>
          </a:p>
        </p:txBody>
      </p:sp>
      <p:sp>
        <p:nvSpPr>
          <p:cNvPr id="2" name="عنوان 1"/>
          <p:cNvSpPr>
            <a:spLocks noGrp="1"/>
          </p:cNvSpPr>
          <p:nvPr>
            <p:ph type="title"/>
          </p:nvPr>
        </p:nvSpPr>
        <p:spPr/>
        <p:txBody>
          <a:bodyPr>
            <a:normAutofit fontScale="90000"/>
          </a:bodyPr>
          <a:lstStyle/>
          <a:p>
            <a:r>
              <a:rPr lang="en-US" dirty="0" smtClean="0"/>
              <a:t>Acute asthma</a:t>
            </a:r>
            <a:br>
              <a:rPr lang="en-US" dirty="0" smtClean="0"/>
            </a:br>
            <a:r>
              <a:rPr lang="en-US" sz="4400" dirty="0" smtClean="0">
                <a:solidFill>
                  <a:srgbClr val="FF3300"/>
                </a:solidFill>
                <a:cs typeface="Times New Roman" pitchFamily="18" charset="0"/>
              </a:rPr>
              <a:t> </a:t>
            </a:r>
            <a:r>
              <a:rPr lang="en-US" sz="4400" dirty="0" err="1" smtClean="0">
                <a:solidFill>
                  <a:srgbClr val="FF3300"/>
                </a:solidFill>
                <a:cs typeface="Times New Roman" pitchFamily="18" charset="0"/>
              </a:rPr>
              <a:t>Assesstment</a:t>
            </a:r>
            <a:r>
              <a:rPr lang="en-US" sz="4400" dirty="0" smtClean="0">
                <a:solidFill>
                  <a:srgbClr val="FF3300"/>
                </a:solidFill>
                <a:cs typeface="Times New Roman" pitchFamily="18" charset="0"/>
              </a:rPr>
              <a:t> of Severity</a:t>
            </a:r>
            <a:r>
              <a:rPr lang="en-US" dirty="0" smtClean="0"/>
              <a:t> </a:t>
            </a:r>
            <a:br>
              <a:rPr lang="en-US" dirty="0" smtClean="0"/>
            </a:br>
            <a:endParaRPr lang="ar-SA"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Y" dirty="0" err="1" smtClean="0"/>
              <a:t>:</a:t>
            </a:r>
            <a:endParaRPr lang="ar-SY" dirty="0" smtClean="0"/>
          </a:p>
          <a:p>
            <a:r>
              <a:rPr lang="ar-SY" dirty="0" smtClean="0"/>
              <a:t>أعراض نهارية : سعال ،وزيزوضيق نفس  </a:t>
            </a:r>
          </a:p>
          <a:p>
            <a:r>
              <a:rPr lang="ar-SY" dirty="0" smtClean="0"/>
              <a:t>الاعراض الليلية ،هل توقظ المريض</a:t>
            </a:r>
          </a:p>
          <a:p>
            <a:r>
              <a:rPr lang="ar-SY" dirty="0" smtClean="0"/>
              <a:t>عدد مرات استخدام الموسعات القصبية</a:t>
            </a:r>
          </a:p>
          <a:p>
            <a:r>
              <a:rPr lang="ar-SY" dirty="0" smtClean="0"/>
              <a:t>حصول نوبة حادة استدعت استشفاء أو زيارة الاسعاف</a:t>
            </a:r>
          </a:p>
          <a:p>
            <a:r>
              <a:rPr lang="ar-SY" dirty="0" smtClean="0"/>
              <a:t>هل هناك اي تحديد للنشاط الفيزيائي للطفل أو غياب عن المدرسة بسبب المرض.</a:t>
            </a:r>
          </a:p>
          <a:p>
            <a:r>
              <a:rPr lang="en-US" dirty="0" smtClean="0"/>
              <a:t>PEF</a:t>
            </a:r>
            <a:r>
              <a:rPr lang="ar-SY" dirty="0" smtClean="0"/>
              <a:t>عند الأطفال الكبار.</a:t>
            </a:r>
          </a:p>
          <a:p>
            <a:endParaRPr lang="ar-SY" dirty="0" smtClean="0"/>
          </a:p>
          <a:p>
            <a:endParaRPr lang="ar-AE" dirty="0"/>
          </a:p>
        </p:txBody>
      </p:sp>
      <p:sp>
        <p:nvSpPr>
          <p:cNvPr id="3" name="عنوان 2"/>
          <p:cNvSpPr>
            <a:spLocks noGrp="1"/>
          </p:cNvSpPr>
          <p:nvPr>
            <p:ph type="title"/>
          </p:nvPr>
        </p:nvSpPr>
        <p:spPr/>
        <p:txBody>
          <a:bodyPr>
            <a:normAutofit fontScale="90000"/>
          </a:bodyPr>
          <a:lstStyle/>
          <a:p>
            <a:pPr algn="just"/>
            <a:r>
              <a:rPr lang="ar-SY" dirty="0" err="1" smtClean="0"/>
              <a:t>الأعرض</a:t>
            </a:r>
            <a:r>
              <a:rPr lang="ar-SY" dirty="0" smtClean="0"/>
              <a:t> التي تسجل وتقيم أسبوعيا لمعرفة مدى السيطرة على الربو</a:t>
            </a:r>
            <a:endParaRPr lang="ar-AE"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5122" name="Picture 2" descr="C:\Users\Dr. Samera\Desktop\12 001.jpg"/>
          <p:cNvPicPr>
            <a:picLocks noChangeAspect="1" noChangeArrowheads="1"/>
          </p:cNvPicPr>
          <p:nvPr/>
        </p:nvPicPr>
        <p:blipFill>
          <a:blip r:embed="rId2" cstate="print"/>
          <a:srcRect/>
          <a:stretch>
            <a:fillRect/>
          </a:stretch>
        </p:blipFill>
        <p:spPr bwMode="auto">
          <a:xfrm>
            <a:off x="1043608" y="332656"/>
            <a:ext cx="7772400" cy="10688638"/>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999.jpg"/>
          <p:cNvPicPr>
            <a:picLocks noGrp="1" noChangeAspect="1"/>
          </p:cNvPicPr>
          <p:nvPr>
            <p:ph idx="1"/>
          </p:nvPr>
        </p:nvPicPr>
        <p:blipFill>
          <a:blip r:embed="rId3" cstate="print"/>
          <a:stretch>
            <a:fillRect/>
          </a:stretch>
        </p:blipFill>
        <p:spPr>
          <a:xfrm>
            <a:off x="1494346" y="1481138"/>
            <a:ext cx="6155308" cy="4525962"/>
          </a:xfrm>
        </p:spPr>
      </p:pic>
      <p:sp>
        <p:nvSpPr>
          <p:cNvPr id="2" name="عنوان 1"/>
          <p:cNvSpPr>
            <a:spLocks noGrp="1"/>
          </p:cNvSpPr>
          <p:nvPr>
            <p:ph type="title"/>
          </p:nvPr>
        </p:nvSpPr>
        <p:spPr/>
        <p:txBody>
          <a:bodyPr/>
          <a:lstStyle/>
          <a:p>
            <a:endParaRPr lang="ar-SA"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pPr algn="just"/>
            <a:r>
              <a:rPr lang="ar-AE" sz="2800" dirty="0" smtClean="0"/>
              <a:t>الادوية المتوفرة الاستنشاقية مع حجرة التنفس من </a:t>
            </a:r>
            <a:r>
              <a:rPr lang="ar-SY" sz="2800" dirty="0" smtClean="0"/>
              <a:t>الستيروئيدات والموسعات القصبية (</a:t>
            </a:r>
            <a:r>
              <a:rPr lang="en-US" sz="2800" dirty="0" smtClean="0"/>
              <a:t> (β</a:t>
            </a:r>
            <a:r>
              <a:rPr lang="en-US" sz="2800" baseline="-25000" dirty="0" smtClean="0"/>
              <a:t>2</a:t>
            </a:r>
            <a:r>
              <a:rPr lang="en-US" sz="2800" dirty="0" smtClean="0"/>
              <a:t>-agonists</a:t>
            </a:r>
            <a:r>
              <a:rPr lang="ar-AE" sz="2800" dirty="0" smtClean="0"/>
              <a:t> تؤمن الراحة لمعظم الأطفال  الربويين</a:t>
            </a:r>
            <a:r>
              <a:rPr lang="ar-AE" dirty="0" smtClean="0"/>
              <a:t>.</a:t>
            </a:r>
            <a:endParaRPr lang="ar-SY" dirty="0" smtClean="0"/>
          </a:p>
          <a:p>
            <a:pPr algn="just"/>
            <a:endParaRPr lang="ar-AE" sz="3200" dirty="0" smtClean="0"/>
          </a:p>
          <a:p>
            <a:pPr algn="just"/>
            <a:r>
              <a:rPr lang="ar-AE" sz="3200" dirty="0" smtClean="0"/>
              <a:t> انه لمن فائق الأهمية ان نفهم ان  نقص السيطرة على الربو أو عدمها  بشكل عام ليس نتيجة عدم فعالية العلاج  انما من قلة التدريب والتثقيف لمريض الربو وقلة المطاوعة ولذا يجب أن تعتبر هذه المجالات جزء لايتجزأ من تدبير الربو.</a:t>
            </a:r>
            <a:endParaRPr lang="ar-AE" sz="3200" dirty="0"/>
          </a:p>
        </p:txBody>
      </p:sp>
      <p:sp>
        <p:nvSpPr>
          <p:cNvPr id="3" name="عنوان 2"/>
          <p:cNvSpPr>
            <a:spLocks noGrp="1"/>
          </p:cNvSpPr>
          <p:nvPr>
            <p:ph type="title"/>
          </p:nvPr>
        </p:nvSpPr>
        <p:spPr/>
        <p:txBody>
          <a:bodyPr/>
          <a:lstStyle/>
          <a:p>
            <a:pPr algn="ctr"/>
            <a:r>
              <a:rPr lang="ar-AE" dirty="0" smtClean="0"/>
              <a:t>الخلاصة</a:t>
            </a:r>
            <a:endParaRPr lang="ar-AE"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smtClean="0"/>
          </a:p>
        </p:txBody>
      </p:sp>
      <p:sp>
        <p:nvSpPr>
          <p:cNvPr id="55299" name="Rectangle 3"/>
          <p:cNvSpPr>
            <a:spLocks noGrp="1" noChangeArrowheads="1"/>
          </p:cNvSpPr>
          <p:nvPr>
            <p:ph type="body" idx="1"/>
          </p:nvPr>
        </p:nvSpPr>
        <p:spPr/>
        <p:txBody>
          <a:bodyPr/>
          <a:lstStyle/>
          <a:p>
            <a:pPr eaLnBrk="1" hangingPunct="1"/>
            <a:endParaRPr lang="en-US" smtClean="0"/>
          </a:p>
        </p:txBody>
      </p:sp>
      <p:pic>
        <p:nvPicPr>
          <p:cNvPr id="55300" name="Picture 4"/>
          <p:cNvPicPr>
            <a:picLocks noChangeAspect="1" noChangeArrowheads="1"/>
          </p:cNvPicPr>
          <p:nvPr/>
        </p:nvPicPr>
        <p:blipFill>
          <a:blip r:embed="rId2" cstate="print"/>
          <a:srcRect l="15157" t="17876" r="30508" b="16916"/>
          <a:stretch>
            <a:fillRect/>
          </a:stretch>
        </p:blipFill>
        <p:spPr bwMode="auto">
          <a:xfrm>
            <a:off x="323850" y="908050"/>
            <a:ext cx="8159750" cy="5100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endParaRPr lang="ar-SA"/>
          </a:p>
        </p:txBody>
      </p:sp>
      <p:pic>
        <p:nvPicPr>
          <p:cNvPr id="4" name="عنصر نائب للمحتوى 3"/>
          <p:cNvPicPr>
            <a:picLocks noGrp="1"/>
          </p:cNvPicPr>
          <p:nvPr>
            <p:ph idx="1"/>
          </p:nvPr>
        </p:nvPicPr>
        <p:blipFill>
          <a:blip r:embed="rId2" cstate="print"/>
          <a:srcRect/>
          <a:stretch>
            <a:fillRect/>
          </a:stretch>
        </p:blipFill>
        <p:spPr bwMode="auto">
          <a:xfrm>
            <a:off x="2286000" y="2196306"/>
            <a:ext cx="45720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2276</TotalTime>
  <Words>5030</Words>
  <Application>Microsoft Office PowerPoint</Application>
  <PresentationFormat>On-screen Show (4:3)</PresentationFormat>
  <Paragraphs>484</Paragraphs>
  <Slides>85</Slides>
  <Notes>23</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ملتقى</vt:lpstr>
      <vt:lpstr>ASTHMA</vt:lpstr>
      <vt:lpstr>Slide 2</vt:lpstr>
      <vt:lpstr>Asthma </vt:lpstr>
      <vt:lpstr>يتشابه الربو عند الأطفال و بقية الفئات العمرية</vt:lpstr>
      <vt:lpstr>Atopy and allergy</vt:lpstr>
      <vt:lpstr>Slide 6</vt:lpstr>
      <vt:lpstr>Pathophysiology of asthma </vt:lpstr>
      <vt:lpstr>Slide 8</vt:lpstr>
      <vt:lpstr>Slide 9</vt:lpstr>
      <vt:lpstr>اشيع المؤرجات</vt:lpstr>
      <vt:lpstr>Slide 11</vt:lpstr>
      <vt:lpstr>Slide 12</vt:lpstr>
      <vt:lpstr>التحديات في تشخيص  الربو عند  الأطفال الصغار </vt:lpstr>
      <vt:lpstr>Slide 14</vt:lpstr>
      <vt:lpstr>Slide 15</vt:lpstr>
      <vt:lpstr>Slide 16</vt:lpstr>
      <vt:lpstr>phenotypes of wheeze&lt;,5yrs</vt:lpstr>
      <vt:lpstr>الوزيز المبكر العابر Transient early wheeze    </vt:lpstr>
      <vt:lpstr>Slide 19</vt:lpstr>
      <vt:lpstr>الوزيز المحرض بعديد من المحرضات multiple- trigger wheeze</vt:lpstr>
      <vt:lpstr> </vt:lpstr>
      <vt:lpstr>Clinical features </vt:lpstr>
      <vt:lpstr>المظاهر السريرية التي تزيد احتمال الإصابة بالربو </vt:lpstr>
      <vt:lpstr>التجربة العلاجية للربو</vt:lpstr>
      <vt:lpstr> معرفة نمط  حدوث الأعراض عند كل مريض ربوي  وتأثيرها على حياته اليومية </vt:lpstr>
      <vt:lpstr>Examination</vt:lpstr>
      <vt:lpstr>Slide 27</vt:lpstr>
      <vt:lpstr>التظاهرات التالية  تقترح تشخيصا آخر غير الربو</vt:lpstr>
      <vt:lpstr>diagnosis</vt:lpstr>
      <vt:lpstr>Investigations</vt:lpstr>
      <vt:lpstr>Investigations</vt:lpstr>
      <vt:lpstr>Management </vt:lpstr>
      <vt:lpstr>هدف التدبير </vt:lpstr>
      <vt:lpstr> تثقيف الأهل والمريض حول عناصر تدبير الربو </vt:lpstr>
      <vt:lpstr>Slide 35</vt:lpstr>
      <vt:lpstr>برنامج التثقيف حول الربو للاهل والطقل</vt:lpstr>
      <vt:lpstr>الأعراض الباكرة لنوبة الربو الحادة</vt:lpstr>
      <vt:lpstr>Signs of poorly-controlled asthma. </vt:lpstr>
      <vt:lpstr> استطباب الستيريوئيدات الاستنشاقية العلاج الداعم اليومي (regular treatment</vt:lpstr>
      <vt:lpstr>Slide 40</vt:lpstr>
      <vt:lpstr>Figure 16.12 A stepwise approach to the treatment of asthma. (From: British Thoracic Society/Scottish Intercollegiate Guideline Network. 2009. The British Guideline on Asthma Management. Reproduced with permission. Available at: http://www.sign.ac.uk/guidelines/ (Accessed January 2011).) </vt:lpstr>
      <vt:lpstr>Slide 42</vt:lpstr>
      <vt:lpstr>الحجرة الاستنشافية،أو الحجرة المحمولة باليد</vt:lpstr>
      <vt:lpstr>العلاج الداعم عند الأطفال تحت 5سنوات من العمر</vt:lpstr>
      <vt:lpstr>تخفيض العلاج</vt:lpstr>
      <vt:lpstr>Hydrofluoroalkine (HFA)inhalers</vt:lpstr>
      <vt:lpstr>الربو المحرض بالجهد</vt:lpstr>
      <vt:lpstr>Slide 48</vt:lpstr>
      <vt:lpstr>تقييم درجة السيطرة على الربو</vt:lpstr>
      <vt:lpstr>Slide 50</vt:lpstr>
      <vt:lpstr>Acute asthma</vt:lpstr>
      <vt:lpstr>Slide 52</vt:lpstr>
      <vt:lpstr>مواصفات نوبة ربو حادة شديدة </vt:lpstr>
      <vt:lpstr>صفات النوبة الربوية الخطيرة المهددة للحياة</vt:lpstr>
      <vt:lpstr>تدبير نوبة الربو الحادة من قبل الأبوين في المنزل</vt:lpstr>
      <vt:lpstr>العلاج بالستيروئيدات من قبل الأهل في النوبة الحادة </vt:lpstr>
      <vt:lpstr>استطبابات  العلاج في المشفى</vt:lpstr>
      <vt:lpstr>يجب تسجيل العلامات السريرية التالية في النوبة الحادة</vt:lpstr>
      <vt:lpstr>علاج نوبة الربو الحادة في المشفى</vt:lpstr>
      <vt:lpstr>علاج نوبة الربو الحادة في المشفى</vt:lpstr>
      <vt:lpstr>علاج نوبة الربو الحادة في المشفى</vt:lpstr>
      <vt:lpstr>العلاج بالستيروئيدات</vt:lpstr>
      <vt:lpstr>Slide 63</vt:lpstr>
      <vt:lpstr>Slide 64</vt:lpstr>
      <vt:lpstr>Slide 65</vt:lpstr>
      <vt:lpstr>Slide 66</vt:lpstr>
      <vt:lpstr>المتابعة بعد هجمة ربو حادة </vt:lpstr>
      <vt:lpstr>المواضيع التي تناقش في موعد المتابعة بعد نوبة حادة</vt:lpstr>
      <vt:lpstr>وسائل أخرى للوقاية من الربو</vt:lpstr>
      <vt:lpstr>Slide 70</vt:lpstr>
      <vt:lpstr>Bronchodilator therapy </vt:lpstr>
      <vt:lpstr>Inhaled corticosteroids </vt:lpstr>
      <vt:lpstr>Inhaler devices</vt:lpstr>
      <vt:lpstr>العوامل المتعلقة بالحجرة التي تؤثر على وصول الدواء للرئة وتوضعه. </vt:lpstr>
      <vt:lpstr>    العوامل المتعلقة بالمريض الطفل الصغير التي تؤثر على وصول الدواء وتوضعه في الرئة بواسطة الحجرة الاستنشاقية </vt:lpstr>
      <vt:lpstr>مخاوف من العلاج(الخوف من حجرة التنفس والقناع)</vt:lpstr>
      <vt:lpstr>مخاوف من العلاج(خوف الاهل من الأدويةوالبخاخة) </vt:lpstr>
      <vt:lpstr>Slide 78</vt:lpstr>
      <vt:lpstr> Acute asthma  Assesstment of Severity  </vt:lpstr>
      <vt:lpstr>Acute asthma  Assesstment of Severity  </vt:lpstr>
      <vt:lpstr>الأعرض التي تسجل وتقيم أسبوعيا لمعرفة مدى السيطرة على الربو</vt:lpstr>
      <vt:lpstr>Slide 82</vt:lpstr>
      <vt:lpstr>Slide 83</vt:lpstr>
      <vt:lpstr>الخلاصة</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yasser</dc:creator>
  <cp:lastModifiedBy>Shamfuture</cp:lastModifiedBy>
  <cp:revision>371</cp:revision>
  <dcterms:created xsi:type="dcterms:W3CDTF">2012-02-18T10:37:43Z</dcterms:created>
  <dcterms:modified xsi:type="dcterms:W3CDTF">2017-08-29T18:18:15Z</dcterms:modified>
</cp:coreProperties>
</file>