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6"/>
  </p:notesMasterIdLst>
  <p:sldIdLst>
    <p:sldId id="256" r:id="rId2"/>
    <p:sldId id="366" r:id="rId3"/>
    <p:sldId id="257" r:id="rId4"/>
    <p:sldId id="258" r:id="rId5"/>
    <p:sldId id="261" r:id="rId6"/>
    <p:sldId id="375" r:id="rId7"/>
    <p:sldId id="372" r:id="rId8"/>
    <p:sldId id="260" r:id="rId9"/>
    <p:sldId id="259" r:id="rId10"/>
    <p:sldId id="390" r:id="rId11"/>
    <p:sldId id="263" r:id="rId12"/>
    <p:sldId id="378" r:id="rId13"/>
    <p:sldId id="264" r:id="rId14"/>
    <p:sldId id="268" r:id="rId15"/>
    <p:sldId id="373" r:id="rId16"/>
    <p:sldId id="374" r:id="rId17"/>
    <p:sldId id="387" r:id="rId18"/>
    <p:sldId id="283" r:id="rId19"/>
    <p:sldId id="330" r:id="rId20"/>
    <p:sldId id="393" r:id="rId21"/>
    <p:sldId id="379" r:id="rId22"/>
    <p:sldId id="388" r:id="rId23"/>
    <p:sldId id="391" r:id="rId24"/>
    <p:sldId id="392" r:id="rId25"/>
    <p:sldId id="335" r:id="rId26"/>
    <p:sldId id="376" r:id="rId27"/>
    <p:sldId id="279" r:id="rId28"/>
    <p:sldId id="380" r:id="rId29"/>
    <p:sldId id="384" r:id="rId30"/>
    <p:sldId id="377" r:id="rId31"/>
    <p:sldId id="385" r:id="rId32"/>
    <p:sldId id="341" r:id="rId33"/>
    <p:sldId id="287" r:id="rId34"/>
    <p:sldId id="298" r:id="rId35"/>
    <p:sldId id="299" r:id="rId36"/>
    <p:sldId id="396" r:id="rId37"/>
    <p:sldId id="381" r:id="rId38"/>
    <p:sldId id="383" r:id="rId39"/>
    <p:sldId id="382" r:id="rId40"/>
    <p:sldId id="389" r:id="rId41"/>
    <p:sldId id="362" r:id="rId42"/>
    <p:sldId id="394" r:id="rId43"/>
    <p:sldId id="300" r:id="rId44"/>
    <p:sldId id="395" r:id="rId45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A539E31B-DA78-4CC2-B900-E11413C7A448}">
          <p14:sldIdLst>
            <p14:sldId id="256"/>
            <p14:sldId id="366"/>
            <p14:sldId id="257"/>
            <p14:sldId id="258"/>
            <p14:sldId id="261"/>
            <p14:sldId id="375"/>
            <p14:sldId id="372"/>
            <p14:sldId id="260"/>
            <p14:sldId id="259"/>
            <p14:sldId id="390"/>
            <p14:sldId id="263"/>
            <p14:sldId id="378"/>
            <p14:sldId id="264"/>
            <p14:sldId id="268"/>
            <p14:sldId id="373"/>
            <p14:sldId id="374"/>
            <p14:sldId id="387"/>
            <p14:sldId id="283"/>
            <p14:sldId id="330"/>
            <p14:sldId id="393"/>
            <p14:sldId id="379"/>
          </p14:sldIdLst>
        </p14:section>
        <p14:section name="مقطع بدون عنوان" id="{790B535A-F3AB-4C32-8509-542FA58B7449}">
          <p14:sldIdLst>
            <p14:sldId id="388"/>
            <p14:sldId id="391"/>
            <p14:sldId id="392"/>
            <p14:sldId id="335"/>
            <p14:sldId id="376"/>
            <p14:sldId id="279"/>
            <p14:sldId id="380"/>
            <p14:sldId id="384"/>
            <p14:sldId id="377"/>
            <p14:sldId id="385"/>
            <p14:sldId id="341"/>
            <p14:sldId id="287"/>
            <p14:sldId id="298"/>
            <p14:sldId id="299"/>
            <p14:sldId id="396"/>
            <p14:sldId id="381"/>
            <p14:sldId id="383"/>
            <p14:sldId id="382"/>
            <p14:sldId id="389"/>
          </p14:sldIdLst>
        </p14:section>
        <p14:section name="مقطع بدون عنوان" id="{79AB9CF4-09FE-48B4-9F59-C3DB9202F0DF}">
          <p14:sldIdLst>
            <p14:sldId id="362"/>
            <p14:sldId id="394"/>
            <p14:sldId id="300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1950" autoAdjust="0"/>
  </p:normalViewPr>
  <p:slideViewPr>
    <p:cSldViewPr>
      <p:cViewPr varScale="1">
        <p:scale>
          <a:sx n="65" d="100"/>
          <a:sy n="65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A007A3-927D-4DAA-9814-8FADFC402841}" type="datetimeFigureOut">
              <a:rPr lang="ar-SY" smtClean="0"/>
              <a:pPr/>
              <a:t>17/07/1437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5AE7CEF-6BF6-43DC-A494-5D25078F28C9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51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1582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11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705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12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3637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ar-S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ar-AE" dirty="0" smtClean="0"/>
              <a:t>حزيران </a:t>
            </a:r>
            <a:r>
              <a:rPr lang="en-US" dirty="0" smtClean="0"/>
              <a:t>2014</a:t>
            </a:r>
            <a:endParaRPr lang="ar-S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1623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A38-4699-458B-8E73-24432CDE34D5}" type="datetime8">
              <a:rPr lang="ar-SY" smtClean="0"/>
              <a:pPr/>
              <a:t>24 نيسان، 16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0384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6B3F-E6A8-4C6E-A53F-F016DB93695C}" type="datetime8">
              <a:rPr lang="ar-SY" smtClean="0"/>
              <a:pPr/>
              <a:t>24 نيسان، 16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038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84C1-783E-40E1-A280-C416E1CBD01D}" type="datetime8">
              <a:rPr lang="ar-SY" smtClean="0"/>
              <a:pPr/>
              <a:t>24 نيسان، 16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248" y="6356350"/>
            <a:ext cx="2895600" cy="365125"/>
          </a:xfrm>
        </p:spPr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0693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0A75-A68E-4D99-B200-A302F41F1720}" type="datetime8">
              <a:rPr lang="ar-SY" smtClean="0"/>
              <a:pPr/>
              <a:t>24 نيسان، 16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4500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5668-F892-4588-AC57-C078CFFB068A}" type="datetime8">
              <a:rPr lang="ar-SY" smtClean="0"/>
              <a:pPr/>
              <a:t>24 نيسان، 16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175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B25C-E7AC-4EF2-B0C6-386F3ED097AD}" type="datetime8">
              <a:rPr lang="ar-SY" smtClean="0"/>
              <a:pPr/>
              <a:t>24 نيسان، 16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8229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8AD7-C220-4D3B-8ACA-292EDF4912C2}" type="datetime8">
              <a:rPr lang="ar-SY" smtClean="0"/>
              <a:pPr/>
              <a:t>24 نيسان، 16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3255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2FB9-6117-4C3A-A584-3BCBEF8869F6}" type="datetime8">
              <a:rPr lang="ar-SY" smtClean="0"/>
              <a:pPr/>
              <a:t>24 نيسان، 16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3801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DEEB-6E6E-4330-8375-EB43D3788678}" type="datetime8">
              <a:rPr lang="ar-SY" smtClean="0"/>
              <a:pPr/>
              <a:t>24 نيسان، 16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379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4D39-9781-4086-BE9C-8CFCCF9DACEC}" type="datetime8">
              <a:rPr lang="ar-SY" smtClean="0"/>
              <a:pPr/>
              <a:t>24 نيسان، 16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238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1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ar-AE" dirty="0" smtClean="0"/>
              <a:t> </a:t>
            </a:r>
            <a:r>
              <a:rPr lang="en-US" dirty="0" smtClean="0"/>
              <a:t>18 </a:t>
            </a:r>
            <a:r>
              <a:rPr lang="ar-AE" dirty="0" smtClean="0"/>
              <a:t>حزيران </a:t>
            </a:r>
            <a:r>
              <a:rPr lang="en-US" dirty="0" smtClean="0"/>
              <a:t>2014</a:t>
            </a:r>
            <a:endParaRPr lang="ar-S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40" y="6356350"/>
            <a:ext cx="2895600" cy="36512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1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ar-SY" dirty="0" smtClean="0"/>
              <a:t>د.ياني محمد فائد حاج حسن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231624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484784"/>
            <a:ext cx="7772400" cy="1470025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/>
              <a:t>MALTOMA</a:t>
            </a:r>
            <a:endParaRPr lang="ar-SY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576" y="3717032"/>
            <a:ext cx="6400800" cy="1752600"/>
          </a:xfrm>
          <a:ln w="57150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ar-SY" sz="4000" b="1" dirty="0" smtClean="0">
                <a:solidFill>
                  <a:schemeClr val="tx1"/>
                </a:solidFill>
              </a:rPr>
              <a:t>إعداد </a:t>
            </a:r>
          </a:p>
          <a:p>
            <a:r>
              <a:rPr lang="ar-SY" sz="4000" b="1" dirty="0" err="1" smtClean="0">
                <a:solidFill>
                  <a:schemeClr val="tx1"/>
                </a:solidFill>
              </a:rPr>
              <a:t>ياني</a:t>
            </a:r>
            <a:r>
              <a:rPr lang="ar-SY" sz="4000" b="1" dirty="0" smtClean="0">
                <a:solidFill>
                  <a:schemeClr val="tx1"/>
                </a:solidFill>
              </a:rPr>
              <a:t> محمد فائد حاج حسن</a:t>
            </a:r>
          </a:p>
          <a:p>
            <a:r>
              <a:rPr lang="ar-SY" sz="4000" b="1" dirty="0" smtClean="0">
                <a:solidFill>
                  <a:schemeClr val="tx1"/>
                </a:solidFill>
              </a:rPr>
              <a:t>شعبة أمراض الدم – مشفى دمشق</a:t>
            </a:r>
          </a:p>
        </p:txBody>
      </p:sp>
    </p:spTree>
    <p:extLst>
      <p:ext uri="{BB962C8B-B14F-4D97-AF65-F5344CB8AC3E}">
        <p14:creationId xmlns:p14="http://schemas.microsoft.com/office/powerpoint/2010/main" val="20041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229600" cy="5689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1858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98" y="228600"/>
            <a:ext cx="8473802" cy="640080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 يميل العبور </a:t>
            </a:r>
            <a:r>
              <a:rPr lang="en-US" dirty="0" smtClean="0"/>
              <a:t>t(11,18)</a:t>
            </a:r>
            <a:r>
              <a:rPr lang="ar-SY" dirty="0" smtClean="0"/>
              <a:t> لأن يحصل بشكل أكثر توتراً في </a:t>
            </a:r>
            <a:r>
              <a:rPr lang="ar-SY" dirty="0" err="1" smtClean="0"/>
              <a:t>اللمفومات</a:t>
            </a:r>
            <a:r>
              <a:rPr lang="ar-SY" dirty="0" smtClean="0"/>
              <a:t> الهضمية والرئوية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/>
              <a:t> </a:t>
            </a:r>
            <a:r>
              <a:rPr lang="ar-SY" dirty="0" smtClean="0"/>
              <a:t>يميل العبور </a:t>
            </a:r>
            <a:r>
              <a:rPr lang="en-US" dirty="0" smtClean="0"/>
              <a:t>t(14,18)</a:t>
            </a:r>
            <a:r>
              <a:rPr lang="ar-SY" dirty="0" smtClean="0"/>
              <a:t> للحدوث أكثر مع أورام الغدد اللعابية وملحقات العين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/>
              <a:t> </a:t>
            </a:r>
            <a:r>
              <a:rPr lang="ar-SY" dirty="0" smtClean="0"/>
              <a:t>تنشأ هذه </a:t>
            </a:r>
            <a:r>
              <a:rPr lang="ar-SY" dirty="0" err="1" smtClean="0"/>
              <a:t>اللمفومات</a:t>
            </a:r>
            <a:r>
              <a:rPr lang="ar-SY" dirty="0" smtClean="0"/>
              <a:t> عادة في مواقع ذات أذية </a:t>
            </a:r>
            <a:r>
              <a:rPr lang="ar-SY" dirty="0" err="1" smtClean="0"/>
              <a:t>إلتهابية</a:t>
            </a:r>
            <a:r>
              <a:rPr lang="ar-SY" dirty="0" smtClean="0"/>
              <a:t> مزمنة موجودة مسبقاً </a:t>
            </a:r>
            <a:r>
              <a:rPr lang="ar-SY" dirty="0" err="1" smtClean="0"/>
              <a:t>مستحثة</a:t>
            </a:r>
            <a:r>
              <a:rPr lang="ar-SY" dirty="0" smtClean="0"/>
              <a:t> بمحرضات إنتانية ( سواءً أكانت فيروسية أم جرثومية )أو مناعية و أحياناً غير معروفة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/>
              <a:t> </a:t>
            </a:r>
            <a:r>
              <a:rPr lang="ar-SY" dirty="0" smtClean="0"/>
              <a:t>من </a:t>
            </a:r>
            <a:r>
              <a:rPr lang="ar-SY" dirty="0" err="1"/>
              <a:t>الأذيات</a:t>
            </a:r>
            <a:r>
              <a:rPr lang="ar-SY" dirty="0"/>
              <a:t> المناعية السابقة للـ </a:t>
            </a:r>
            <a:r>
              <a:rPr lang="en-US" dirty="0"/>
              <a:t>MALT</a:t>
            </a:r>
            <a:r>
              <a:rPr lang="ar-SY" dirty="0"/>
              <a:t> وحسب الموقع : متلازمة </a:t>
            </a:r>
            <a:r>
              <a:rPr lang="ar-SY" dirty="0" err="1"/>
              <a:t>جوغرن</a:t>
            </a:r>
            <a:r>
              <a:rPr lang="ar-SY" dirty="0"/>
              <a:t> في الغدد اللعابية وداء </a:t>
            </a:r>
            <a:r>
              <a:rPr lang="ar-SY" dirty="0" err="1"/>
              <a:t>هاشيموتو</a:t>
            </a:r>
            <a:r>
              <a:rPr lang="ar-SY" dirty="0"/>
              <a:t> في الدرق .</a:t>
            </a:r>
          </a:p>
          <a:p>
            <a:pPr>
              <a:buFont typeface="Wingdings" panose="05000000000000000000" pitchFamily="2" charset="2"/>
              <a:buChar char="ü"/>
            </a:pPr>
            <a:endParaRPr lang="ar-SY" dirty="0" smtClean="0"/>
          </a:p>
          <a:p>
            <a:pPr marL="0" indent="0">
              <a:buNone/>
            </a:pPr>
            <a:r>
              <a:rPr lang="ar-SY" dirty="0"/>
              <a:t> </a:t>
            </a: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515672" cy="6012904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r-SY" dirty="0"/>
              <a:t>تترافق </a:t>
            </a:r>
            <a:r>
              <a:rPr lang="ar-SY" dirty="0" err="1"/>
              <a:t>الأذيات</a:t>
            </a:r>
            <a:r>
              <a:rPr lang="ar-SY" dirty="0"/>
              <a:t> الهضمية عادة مع الملتوية </a:t>
            </a:r>
            <a:r>
              <a:rPr lang="ar-SY" dirty="0" err="1"/>
              <a:t>البوابية</a:t>
            </a:r>
            <a:r>
              <a:rPr lang="ar-SY" dirty="0"/>
              <a:t> ، حيث تتسبب بتراكم اللمفاويات </a:t>
            </a:r>
            <a:r>
              <a:rPr lang="en-US" dirty="0"/>
              <a:t>CD4+</a:t>
            </a:r>
            <a:r>
              <a:rPr lang="ar-SY" dirty="0"/>
              <a:t> والخلايا </a:t>
            </a:r>
            <a:r>
              <a:rPr lang="en-US" dirty="0"/>
              <a:t>B</a:t>
            </a:r>
            <a:r>
              <a:rPr lang="ar-SY" dirty="0"/>
              <a:t> الناضجة ضمن لمعة المعدة (</a:t>
            </a:r>
            <a:r>
              <a:rPr lang="en-US" dirty="0"/>
              <a:t>gastric lamina </a:t>
            </a:r>
            <a:r>
              <a:rPr lang="en-US" dirty="0" err="1"/>
              <a:t>propria</a:t>
            </a:r>
            <a:r>
              <a:rPr lang="ar-SY" dirty="0"/>
              <a:t>) ، وتتسبب مستضدات الجرثومة بتفعيل الخلايا </a:t>
            </a:r>
            <a:r>
              <a:rPr lang="en-US" dirty="0"/>
              <a:t>T</a:t>
            </a:r>
            <a:r>
              <a:rPr lang="ar-SY" dirty="0"/>
              <a:t> وتكاثر الخلايا الـ </a:t>
            </a:r>
            <a:r>
              <a:rPr lang="en-US" dirty="0"/>
              <a:t>B</a:t>
            </a:r>
            <a:r>
              <a:rPr lang="ar-SY" dirty="0"/>
              <a:t> وتشكل الجريبات اللمفاوية </a:t>
            </a:r>
            <a:r>
              <a:rPr lang="ar-SY" dirty="0" smtClean="0"/>
              <a:t>.</a:t>
            </a:r>
            <a:endParaRPr lang="ar-SY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نجد </a:t>
            </a:r>
            <a:r>
              <a:rPr lang="ar-SY" dirty="0"/>
              <a:t>الـ </a:t>
            </a:r>
            <a:r>
              <a:rPr lang="en-US" dirty="0"/>
              <a:t>Chlamydia </a:t>
            </a:r>
            <a:r>
              <a:rPr lang="en-US" dirty="0" err="1"/>
              <a:t>psittaci</a:t>
            </a:r>
            <a:r>
              <a:rPr lang="en-US" dirty="0"/>
              <a:t> </a:t>
            </a:r>
            <a:r>
              <a:rPr lang="ar-SY" dirty="0" smtClean="0"/>
              <a:t> (المتدثرة الببغائية) </a:t>
            </a:r>
            <a:r>
              <a:rPr lang="ar-SY" dirty="0"/>
              <a:t>مترافقة مع أورام ملحقات العين في مناطق جغرافية معينة خاصة في إيطاليا ، لكنها وجدت فقط في حالتين من أصل 26 حالة </a:t>
            </a:r>
            <a:r>
              <a:rPr lang="ar-SY" dirty="0" err="1"/>
              <a:t>درسة</a:t>
            </a:r>
            <a:r>
              <a:rPr lang="ar-SY" dirty="0"/>
              <a:t> في كوبا </a:t>
            </a:r>
            <a:r>
              <a:rPr lang="ar-SY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/>
              <a:t> </a:t>
            </a:r>
            <a:r>
              <a:rPr lang="ar-SY" dirty="0" smtClean="0"/>
              <a:t>تترافق </a:t>
            </a:r>
            <a:r>
              <a:rPr lang="en-US" dirty="0" err="1" smtClean="0"/>
              <a:t>Borrelia</a:t>
            </a:r>
            <a:r>
              <a:rPr lang="en-US" dirty="0" smtClean="0"/>
              <a:t> </a:t>
            </a:r>
            <a:r>
              <a:rPr lang="en-US" dirty="0" err="1" smtClean="0"/>
              <a:t>burgdoferi</a:t>
            </a:r>
            <a:r>
              <a:rPr lang="en-US" dirty="0" smtClean="0"/>
              <a:t> </a:t>
            </a:r>
            <a:r>
              <a:rPr lang="ar-SY" dirty="0" smtClean="0"/>
              <a:t> مع بعض </a:t>
            </a:r>
            <a:r>
              <a:rPr lang="ar-SY" dirty="0" err="1" smtClean="0"/>
              <a:t>لمفومات</a:t>
            </a:r>
            <a:r>
              <a:rPr lang="ar-SY" dirty="0" smtClean="0"/>
              <a:t> </a:t>
            </a:r>
            <a:r>
              <a:rPr lang="en-US" dirty="0" smtClean="0"/>
              <a:t>MALT</a:t>
            </a:r>
            <a:r>
              <a:rPr lang="ar-SY" dirty="0" smtClean="0"/>
              <a:t> </a:t>
            </a:r>
            <a:r>
              <a:rPr lang="ar-SY" smtClean="0"/>
              <a:t>الجلدية . </a:t>
            </a: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62458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400600"/>
          </a:xfrm>
          <a:ln w="28575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r-SY" dirty="0"/>
              <a:t> تكشف العطيفة </a:t>
            </a:r>
            <a:r>
              <a:rPr lang="ar-SY" dirty="0" err="1"/>
              <a:t>الصائمية</a:t>
            </a:r>
            <a:r>
              <a:rPr lang="ar-SY" dirty="0"/>
              <a:t> في إصابة الأمعاء الدقيقة المناعية </a:t>
            </a:r>
            <a:r>
              <a:rPr lang="ar-SY" dirty="0" smtClean="0"/>
              <a:t>التكاثرية (</a:t>
            </a:r>
            <a:r>
              <a:rPr lang="en-US" dirty="0" smtClean="0"/>
              <a:t>IPSID</a:t>
            </a:r>
            <a:r>
              <a:rPr lang="ar-SY" dirty="0" smtClean="0"/>
              <a:t>) أو </a:t>
            </a:r>
            <a:r>
              <a:rPr lang="en-US" dirty="0" smtClean="0"/>
              <a:t>alpha heavy chain disease</a:t>
            </a:r>
            <a:endParaRPr lang="ar-SY" dirty="0" smtClean="0"/>
          </a:p>
          <a:p>
            <a:pPr marL="0" indent="0">
              <a:buNone/>
            </a:pPr>
            <a:r>
              <a:rPr lang="ar-SY" dirty="0" smtClean="0"/>
              <a:t>وهو يعتبر تنوعاً لـ </a:t>
            </a:r>
            <a:r>
              <a:rPr lang="en-US" dirty="0" smtClean="0"/>
              <a:t>MZL</a:t>
            </a:r>
            <a:r>
              <a:rPr lang="ar-SY" dirty="0" smtClean="0"/>
              <a:t> خارج العقدي الذي يحدث عند البالغين الشباب في الشرق الأوسط ، شمال وجنوب إفريقيا ، والشرق الأقصى .</a:t>
            </a:r>
          </a:p>
          <a:p>
            <a:pPr marL="0" indent="0">
              <a:buNone/>
            </a:pPr>
            <a:r>
              <a:rPr lang="ar-SY" dirty="0"/>
              <a:t> </a:t>
            </a:r>
            <a:r>
              <a:rPr lang="ar-SY" dirty="0" smtClean="0"/>
              <a:t>تتضمن المظاهر السريرية : إسهال متقطع ، ألم بطني ماغص، الأعراض التي تعود لسوء </a:t>
            </a:r>
            <a:r>
              <a:rPr lang="ar-SY" dirty="0" err="1" smtClean="0"/>
              <a:t>الإمتصاص</a:t>
            </a:r>
            <a:r>
              <a:rPr lang="ar-SY" dirty="0" smtClean="0"/>
              <a:t> .</a:t>
            </a:r>
          </a:p>
          <a:p>
            <a:pPr marL="0" indent="0">
              <a:buNone/>
            </a:pPr>
            <a:r>
              <a:rPr lang="ar-SY" dirty="0" smtClean="0"/>
              <a:t>يظهر التنظير الهضمي العلوي عادة شذوذات منتشرة بدءً من الجزء الثاني </a:t>
            </a:r>
            <a:r>
              <a:rPr lang="ar-SY" dirty="0" err="1" smtClean="0"/>
              <a:t>للإثني</a:t>
            </a:r>
            <a:r>
              <a:rPr lang="ar-SY" dirty="0" smtClean="0"/>
              <a:t> عشري مروراً بالصائم ، وتتضمن هذه الشذوذات : تسمك، </a:t>
            </a:r>
            <a:r>
              <a:rPr lang="ar-SY" dirty="0" err="1" smtClean="0"/>
              <a:t>إحمرار</a:t>
            </a:r>
            <a:r>
              <a:rPr lang="ar-SY" dirty="0" smtClean="0"/>
              <a:t> ، وعقيدات في المناطق المخاطية .</a:t>
            </a:r>
          </a:p>
          <a:p>
            <a:pPr marL="0" indent="0">
              <a:buNone/>
            </a:pPr>
            <a:r>
              <a:rPr lang="ar-SY" dirty="0" smtClean="0"/>
              <a:t>تظهر الخزعة : </a:t>
            </a:r>
            <a:r>
              <a:rPr lang="ar-SY" dirty="0" err="1" smtClean="0"/>
              <a:t>إرتشاحاً</a:t>
            </a:r>
            <a:r>
              <a:rPr lang="ar-SY" dirty="0" smtClean="0"/>
              <a:t> بالـ </a:t>
            </a:r>
            <a:r>
              <a:rPr lang="en-US" dirty="0" err="1" smtClean="0"/>
              <a:t>Centrocyte</a:t>
            </a:r>
            <a:r>
              <a:rPr lang="en-US" dirty="0" smtClean="0"/>
              <a:t>-like cells</a:t>
            </a:r>
            <a:r>
              <a:rPr lang="ar-SY" dirty="0" smtClean="0"/>
              <a:t> والخلايا </a:t>
            </a:r>
            <a:r>
              <a:rPr lang="ar-SY" dirty="0" err="1" smtClean="0"/>
              <a:t>البلاسمية</a:t>
            </a:r>
            <a:r>
              <a:rPr lang="ar-SY" dirty="0" smtClean="0"/>
              <a:t>. </a:t>
            </a:r>
          </a:p>
          <a:p>
            <a:pPr marL="0" indent="0">
              <a:buNone/>
            </a:pPr>
            <a:r>
              <a:rPr lang="ar-SY" dirty="0" smtClean="0"/>
              <a:t>يمكن أن نكشف في المصل سلسلة ألفا ثقيلة بدون مشاركة من سلاسل خفيفة.</a:t>
            </a:r>
          </a:p>
        </p:txBody>
      </p:sp>
    </p:spTree>
    <p:extLst>
      <p:ext uri="{BB962C8B-B14F-4D97-AF65-F5344CB8AC3E}">
        <p14:creationId xmlns:p14="http://schemas.microsoft.com/office/powerpoint/2010/main" val="12203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A" b="1" dirty="0" smtClean="0"/>
              <a:t>التظاهرات السريرية</a:t>
            </a:r>
            <a:endParaRPr lang="ar-S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780385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 تختلف التظاهرات السريرية حسب الموقع خارج العقدي المصاب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 يتظاهر المرضى بداء قرحي ، ألم بطني ، تناذر </a:t>
            </a:r>
            <a:r>
              <a:rPr lang="ar-SA" dirty="0" err="1" smtClean="0"/>
              <a:t>جوغرن</a:t>
            </a:r>
            <a:r>
              <a:rPr lang="ar-SA" dirty="0" smtClean="0"/>
              <a:t> أو بأعراض كتلة في موقع الإصابة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يراجع غالبية المرضى بالمراحل المبكرة </a:t>
            </a:r>
            <a:r>
              <a:rPr lang="en-US" dirty="0" smtClean="0"/>
              <a:t>I</a:t>
            </a:r>
            <a:r>
              <a:rPr lang="ar-SA" dirty="0" smtClean="0"/>
              <a:t> </a:t>
            </a:r>
            <a:r>
              <a:rPr lang="en-US" dirty="0" smtClean="0"/>
              <a:t>II /</a:t>
            </a:r>
            <a:r>
              <a:rPr lang="ar-SA" dirty="0" smtClean="0"/>
              <a:t> للمرض خارج العقدي.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تعتبر المعدة الموقع الأشيع للإصابة  ، مع أن المرض يمكن أن يصيب الرئة ، الدرق ، الثدي ، الغشاء الزليل ، الغدد الدمعية واللعابية ، الحجاج ، الأم الجافية ، الجلد والنسج الرخوة .</a:t>
            </a:r>
            <a:endParaRPr lang="ar-SY" dirty="0" smtClean="0"/>
          </a:p>
          <a:p>
            <a:pPr marL="0" indent="0">
              <a:buNone/>
            </a:pP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772400" cy="548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8327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772399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956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696200" cy="5848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1290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457200" y="304801"/>
            <a:ext cx="8382000" cy="59436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dirty="0" smtClean="0"/>
              <a:t> تنتشر هذه </a:t>
            </a:r>
            <a:r>
              <a:rPr lang="ar-SA" dirty="0" err="1" smtClean="0"/>
              <a:t>اللمفومات</a:t>
            </a:r>
            <a:r>
              <a:rPr lang="ar-SA" dirty="0" smtClean="0"/>
              <a:t> إلى مواقع الـ </a:t>
            </a:r>
            <a:r>
              <a:rPr lang="en-US" dirty="0" smtClean="0"/>
              <a:t>MALT</a:t>
            </a:r>
            <a:r>
              <a:rPr lang="ar-SA" dirty="0" smtClean="0"/>
              <a:t> الأخرى ، العقد اللمفاوية ، أو نقي العظام في 30% من الحالات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يكون </a:t>
            </a:r>
            <a:r>
              <a:rPr lang="ar-SA" dirty="0" err="1" smtClean="0"/>
              <a:t>الإنتشار</a:t>
            </a:r>
            <a:r>
              <a:rPr lang="ar-SA" dirty="0" smtClean="0"/>
              <a:t> عادة متأخراً ، لكن هناك بعض الأدلة أن </a:t>
            </a:r>
            <a:r>
              <a:rPr lang="ar-SA" dirty="0" err="1" smtClean="0"/>
              <a:t>الإنتشار</a:t>
            </a:r>
            <a:r>
              <a:rPr lang="ar-SA" dirty="0" smtClean="0"/>
              <a:t> قد يكون عند التشخيص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599"/>
            <a:ext cx="8382000" cy="3733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85775" y="304800"/>
            <a:ext cx="8201025" cy="5791200"/>
          </a:xfrm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ar-SA" dirty="0" smtClean="0"/>
              <a:t>تقترح الدراسات أن يكون تقييم المعدة روتيني وجزء من التقييم الأولي للإصابة أو عند النكس لأغلب حالات الـ </a:t>
            </a:r>
            <a:r>
              <a:rPr lang="en-US" dirty="0" smtClean="0"/>
              <a:t> MALT</a:t>
            </a:r>
            <a:r>
              <a:rPr lang="ar-SA" dirty="0" smtClean="0"/>
              <a:t> غير المعدية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عادة لا تكتنف الإصابة بالدم المحيطي لكن إصابة العقد اللمفاوية أو نقي العظم  تكون موجودة في 25% من الحالات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/>
              <a:t> </a:t>
            </a:r>
            <a:r>
              <a:rPr lang="ar-SA" dirty="0" smtClean="0"/>
              <a:t>تعتبر </a:t>
            </a:r>
            <a:r>
              <a:rPr lang="ar-SA" dirty="0"/>
              <a:t> </a:t>
            </a:r>
            <a:r>
              <a:rPr lang="ar-SY" dirty="0" smtClean="0"/>
              <a:t> </a:t>
            </a:r>
            <a:r>
              <a:rPr lang="en-US" dirty="0" smtClean="0"/>
              <a:t>B symptoms</a:t>
            </a:r>
            <a:r>
              <a:rPr lang="ar-SY" dirty="0" smtClean="0"/>
              <a:t> </a:t>
            </a:r>
            <a:r>
              <a:rPr lang="ar-SY" dirty="0" err="1" smtClean="0"/>
              <a:t>غيرشائعة</a:t>
            </a:r>
            <a:r>
              <a:rPr lang="ar-SY" dirty="0" smtClean="0"/>
              <a:t>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/>
              <a:t> </a:t>
            </a:r>
            <a:r>
              <a:rPr lang="ar-SY" dirty="0" smtClean="0"/>
              <a:t>يمكن أن نجد إعتلال غاما وحيد النسيلة في (27-36)% من الحالات الذي يتشارك عادة مع تمايز </a:t>
            </a:r>
            <a:r>
              <a:rPr lang="ar-SY" dirty="0" err="1" smtClean="0"/>
              <a:t>بلازماوي</a:t>
            </a:r>
            <a:r>
              <a:rPr lang="ar-SY" dirty="0" smtClean="0"/>
              <a:t>  </a:t>
            </a:r>
            <a:r>
              <a:rPr lang="en-US" dirty="0" err="1" smtClean="0"/>
              <a:t>plasmacytic</a:t>
            </a:r>
            <a:r>
              <a:rPr lang="en-US" dirty="0" smtClean="0"/>
              <a:t> differentiation)</a:t>
            </a:r>
            <a:r>
              <a:rPr lang="ar-SY" dirty="0" smtClean="0"/>
              <a:t>) ، بالإضافة للمرض المتقدم ، المتضمن </a:t>
            </a:r>
            <a:r>
              <a:rPr lang="ar-SY" dirty="0" err="1" smtClean="0"/>
              <a:t>إكتناف</a:t>
            </a:r>
            <a:r>
              <a:rPr lang="ar-SY" dirty="0" smtClean="0"/>
              <a:t> العقد اللمفاوية و/أو نقي العظم  .</a:t>
            </a:r>
          </a:p>
          <a:p>
            <a:pPr marL="0" indent="0">
              <a:buNone/>
            </a:pPr>
            <a:endParaRPr lang="ar-SY" dirty="0" smtClean="0"/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98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848599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88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Y" dirty="0" smtClean="0"/>
              <a:t>التشخيص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dirty="0" smtClean="0"/>
              <a:t>يعتمد التشخيص أساساً على :</a:t>
            </a:r>
          </a:p>
          <a:p>
            <a:pPr marL="514350" indent="-514350">
              <a:buFont typeface="+mj-cs"/>
              <a:buAutoNum type="arabic2Minus"/>
            </a:pPr>
            <a:r>
              <a:rPr lang="ar-SY" dirty="0" smtClean="0"/>
              <a:t>المظاهر </a:t>
            </a:r>
            <a:r>
              <a:rPr lang="ar-SY" dirty="0" err="1" smtClean="0"/>
              <a:t>المورفولوجية</a:t>
            </a:r>
            <a:r>
              <a:rPr lang="ar-SY" dirty="0" smtClean="0"/>
              <a:t> </a:t>
            </a:r>
          </a:p>
          <a:p>
            <a:pPr marL="514350" indent="-514350">
              <a:buFont typeface="+mj-cs"/>
              <a:buAutoNum type="arabic2Minus"/>
            </a:pPr>
            <a:r>
              <a:rPr lang="ar-SY" dirty="0"/>
              <a:t> </a:t>
            </a:r>
            <a:r>
              <a:rPr lang="en-US" dirty="0" err="1" smtClean="0"/>
              <a:t>immunophenotypic</a:t>
            </a:r>
            <a:endParaRPr lang="ar-SY" dirty="0" smtClean="0"/>
          </a:p>
          <a:p>
            <a:pPr marL="514350" indent="-514350">
              <a:buFont typeface="+mj-cs"/>
              <a:buAutoNum type="arabic2Minus"/>
            </a:pPr>
            <a:r>
              <a:rPr lang="ar-SY" dirty="0"/>
              <a:t> </a:t>
            </a:r>
            <a:r>
              <a:rPr lang="en-US" dirty="0" smtClean="0"/>
              <a:t>genetic analysis</a:t>
            </a:r>
            <a:endParaRPr lang="ar-SY" dirty="0" smtClean="0"/>
          </a:p>
          <a:p>
            <a:r>
              <a:rPr lang="ar-SY" dirty="0" smtClean="0"/>
              <a:t>نجد بالتنميط المناعي : الخلايا إيجابية </a:t>
            </a:r>
            <a:r>
              <a:rPr lang="ar-SY" dirty="0" err="1" smtClean="0"/>
              <a:t>لواسمات</a:t>
            </a:r>
            <a:r>
              <a:rPr lang="ar-SY" dirty="0" smtClean="0"/>
              <a:t> الخلية </a:t>
            </a:r>
            <a:r>
              <a:rPr lang="en-US" dirty="0" smtClean="0"/>
              <a:t>B</a:t>
            </a:r>
            <a:r>
              <a:rPr lang="ar-SY" dirty="0" smtClean="0"/>
              <a:t> (</a:t>
            </a:r>
            <a:r>
              <a:rPr lang="en-US" dirty="0" smtClean="0"/>
              <a:t>CD19,CD20,CD22</a:t>
            </a:r>
            <a:r>
              <a:rPr lang="ar-SY" dirty="0" smtClean="0"/>
              <a:t>) ، وسلبية لـ (</a:t>
            </a:r>
            <a:r>
              <a:rPr lang="en-US" dirty="0" smtClean="0"/>
              <a:t>CD5,CD10,CD23</a:t>
            </a:r>
            <a:r>
              <a:rPr lang="ar-SY" dirty="0" smtClean="0"/>
              <a:t>) </a:t>
            </a:r>
          </a:p>
          <a:p>
            <a:r>
              <a:rPr lang="ar-SY" dirty="0"/>
              <a:t> </a:t>
            </a:r>
            <a:r>
              <a:rPr lang="ar-SY" dirty="0" smtClean="0"/>
              <a:t>أهم الشذوذات الصبغية التي نبحث عنها تثلث الصبغي 3 أو  </a:t>
            </a:r>
            <a:r>
              <a:rPr lang="en-US" dirty="0" smtClean="0"/>
              <a:t>t(11,18)</a:t>
            </a:r>
            <a:r>
              <a:rPr lang="ar-SY" dirty="0" smtClean="0"/>
              <a:t> وهي التي نجدها في أغلب الحالات . </a:t>
            </a:r>
          </a:p>
        </p:txBody>
      </p:sp>
    </p:spTree>
    <p:extLst>
      <p:ext uri="{BB962C8B-B14F-4D97-AF65-F5344CB8AC3E}">
        <p14:creationId xmlns:p14="http://schemas.microsoft.com/office/powerpoint/2010/main" val="34555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Y" dirty="0" smtClean="0"/>
              <a:t>مظاهر التشريح المرضي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6859" y="1676400"/>
            <a:ext cx="8229600" cy="4525963"/>
          </a:xfrm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ar-SA" dirty="0" smtClean="0"/>
              <a:t> تتألف من جمهرة غير متجانسة من اللمفاويات الصغيرة ، ولمفاويات المنطقة الهامشية مع نوى مشقوقة .</a:t>
            </a:r>
          </a:p>
          <a:p>
            <a:r>
              <a:rPr lang="ar-SA" dirty="0"/>
              <a:t> </a:t>
            </a:r>
            <a:r>
              <a:rPr lang="ar-SA" dirty="0" smtClean="0"/>
              <a:t>مع </a:t>
            </a:r>
            <a:r>
              <a:rPr lang="ar-SA" dirty="0" err="1" smtClean="0"/>
              <a:t>خلاياذات</a:t>
            </a:r>
            <a:r>
              <a:rPr lang="ar-SA" dirty="0" smtClean="0"/>
              <a:t> </a:t>
            </a:r>
            <a:r>
              <a:rPr lang="ar-SA" dirty="0" err="1" smtClean="0"/>
              <a:t>هيولى</a:t>
            </a:r>
            <a:r>
              <a:rPr lang="ar-SA" dirty="0" smtClean="0"/>
              <a:t> صافية تشبه </a:t>
            </a:r>
            <a:r>
              <a:rPr lang="en-US" dirty="0" err="1" smtClean="0"/>
              <a:t>monocytoid</a:t>
            </a:r>
            <a:r>
              <a:rPr lang="en-US" dirty="0" smtClean="0"/>
              <a:t> B cells</a:t>
            </a:r>
            <a:r>
              <a:rPr lang="ar-SA" dirty="0" smtClean="0"/>
              <a:t>.</a:t>
            </a:r>
          </a:p>
          <a:p>
            <a:r>
              <a:rPr lang="ar-SA" dirty="0"/>
              <a:t> </a:t>
            </a:r>
            <a:r>
              <a:rPr lang="ar-SA" dirty="0" smtClean="0"/>
              <a:t>مع خلايا ذات تمايز بلاسمي وأحياناً خلايا متحولة كبيرة .</a:t>
            </a:r>
          </a:p>
          <a:p>
            <a:r>
              <a:rPr lang="ar-SA" dirty="0"/>
              <a:t> </a:t>
            </a:r>
            <a:r>
              <a:rPr lang="ar-SA" dirty="0" smtClean="0"/>
              <a:t>توسع جميع الخلايا المنطقة الهامشية من الجريبات </a:t>
            </a:r>
            <a:r>
              <a:rPr lang="ar-SA" dirty="0" err="1" smtClean="0"/>
              <a:t>الإرتكاسية</a:t>
            </a:r>
            <a:r>
              <a:rPr lang="ar-SA" dirty="0" smtClean="0"/>
              <a:t> وفي بعض الحالات قد تستعمر المراكز المنتشة لكنها تحافظ على منطقة المعطف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388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7239000" cy="5943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867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543799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17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7239000" cy="5333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91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RECOMMENDED MINIMUM STAGING PROCEDURES FOR EXTRANODAL MARGINAL ZONE LYMPHOMA</a:t>
            </a:r>
            <a:endParaRPr lang="ar-SA" sz="2800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8811"/>
              </p:ext>
            </p:extLst>
          </p:nvPr>
        </p:nvGraphicFramePr>
        <p:xfrm>
          <a:off x="457200" y="1452880"/>
          <a:ext cx="8229600" cy="5100321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8229600"/>
              </a:tblGrid>
              <a:tr h="488877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History</a:t>
                      </a:r>
                      <a:r>
                        <a:rPr lang="en-US" baseline="0" dirty="0" smtClean="0"/>
                        <a:t> (duration and presence of local or systemic symptoms )</a:t>
                      </a:r>
                      <a:endParaRPr lang="ar-SA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009358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Physical examination (careful evaluation of all lymph node</a:t>
                      </a:r>
                      <a:r>
                        <a:rPr lang="en-US" baseline="0" dirty="0" smtClean="0"/>
                        <a:t> regions ,inspection of the upper airways and tonsils ,clinical evaluation of the size of liver and </a:t>
                      </a:r>
                      <a:r>
                        <a:rPr lang="en-US" baseline="0" dirty="0" err="1" smtClean="0"/>
                        <a:t>spleen,detection</a:t>
                      </a:r>
                      <a:r>
                        <a:rPr lang="en-US" baseline="0" dirty="0" smtClean="0"/>
                        <a:t> of any palpable mass).</a:t>
                      </a:r>
                      <a:endParaRPr lang="ar-SA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706551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Laboratory </a:t>
                      </a:r>
                      <a:r>
                        <a:rPr lang="en-US" dirty="0" err="1" smtClean="0"/>
                        <a:t>tests,including</a:t>
                      </a:r>
                      <a:r>
                        <a:rPr lang="en-US" baseline="0" dirty="0" smtClean="0"/>
                        <a:t> CBC and examination of </a:t>
                      </a:r>
                      <a:r>
                        <a:rPr lang="en-US" baseline="0" dirty="0" err="1" smtClean="0"/>
                        <a:t>ablood</a:t>
                      </a:r>
                      <a:r>
                        <a:rPr lang="en-US" baseline="0" dirty="0" smtClean="0"/>
                        <a:t> film ,</a:t>
                      </a:r>
                      <a:r>
                        <a:rPr lang="en-US" baseline="0" dirty="0" err="1" smtClean="0"/>
                        <a:t>LDH,evaluation</a:t>
                      </a:r>
                      <a:r>
                        <a:rPr lang="en-US" baseline="0" dirty="0" smtClean="0"/>
                        <a:t> of renal and liver function.</a:t>
                      </a:r>
                      <a:endParaRPr lang="ar-SA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88877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Standard </a:t>
                      </a:r>
                      <a:r>
                        <a:rPr lang="en-US" smtClean="0"/>
                        <a:t>posteroanteriar </a:t>
                      </a:r>
                      <a:r>
                        <a:rPr lang="en-US" dirty="0" smtClean="0"/>
                        <a:t>and lateral chest radiographs.</a:t>
                      </a:r>
                      <a:endParaRPr lang="ar-SA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88877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Abdominal and pelvic computed tomography.</a:t>
                      </a:r>
                      <a:endParaRPr lang="ar-SA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1917781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Search for </a:t>
                      </a:r>
                      <a:r>
                        <a:rPr lang="en-US" dirty="0" err="1" smtClean="0"/>
                        <a:t>H.pylori</a:t>
                      </a:r>
                      <a:r>
                        <a:rPr lang="en-US" baseline="0" dirty="0" smtClean="0"/>
                        <a:t> infection(biopsy histology or breath test) is needed in gastric lymphoma .</a:t>
                      </a:r>
                    </a:p>
                    <a:p>
                      <a:pPr algn="l" rtl="1"/>
                      <a:r>
                        <a:rPr lang="en-US" baseline="0" dirty="0" smtClean="0"/>
                        <a:t>Other chronic infections that may have </a:t>
                      </a:r>
                      <a:r>
                        <a:rPr lang="en-US" baseline="0" dirty="0" err="1" smtClean="0"/>
                        <a:t>apathogenetic</a:t>
                      </a:r>
                      <a:r>
                        <a:rPr lang="en-US" baseline="0" dirty="0" smtClean="0"/>
                        <a:t> role should also be investigated when lymphoma presents at </a:t>
                      </a:r>
                      <a:r>
                        <a:rPr lang="en-US" baseline="0" dirty="0" err="1" smtClean="0"/>
                        <a:t>certainsites</a:t>
                      </a:r>
                      <a:r>
                        <a:rPr lang="en-US" baseline="0" dirty="0" smtClean="0"/>
                        <a:t> ( </a:t>
                      </a:r>
                      <a:r>
                        <a:rPr lang="en-US" baseline="0" dirty="0" err="1" smtClean="0"/>
                        <a:t>i.e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Borrelia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burgdorferi</a:t>
                      </a:r>
                      <a:r>
                        <a:rPr lang="en-US" baseline="0" dirty="0" smtClean="0"/>
                        <a:t> in cutaneous localizations , </a:t>
                      </a:r>
                      <a:r>
                        <a:rPr lang="en-US" baseline="0" dirty="0" err="1" smtClean="0"/>
                        <a:t>Chlamydophila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psittaci</a:t>
                      </a:r>
                      <a:r>
                        <a:rPr lang="en-US" baseline="0" dirty="0" smtClean="0"/>
                        <a:t> in the ocular adnexa , and Campylobacter </a:t>
                      </a:r>
                      <a:r>
                        <a:rPr lang="en-US" baseline="0" dirty="0" err="1" smtClean="0"/>
                        <a:t>jejuni</a:t>
                      </a:r>
                      <a:r>
                        <a:rPr lang="en-US" baseline="0" dirty="0" smtClean="0"/>
                        <a:t> in the small bowel).</a:t>
                      </a:r>
                      <a:endParaRPr lang="ar-SA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16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RECOMMENDED MINIMUM STAGING PROCEDURES FOR EXTRANODAL MARGINAL ZONE LYMPHOMA</a:t>
            </a:r>
            <a:endParaRPr lang="ar-SA" sz="280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081032"/>
              </p:ext>
            </p:extLst>
          </p:nvPr>
        </p:nvGraphicFramePr>
        <p:xfrm>
          <a:off x="609600" y="1828800"/>
          <a:ext cx="8001000" cy="445008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8001000"/>
              </a:tblGrid>
              <a:tr h="88392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Marrow biopsy</a:t>
                      </a:r>
                      <a:endParaRPr lang="ar-SA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Additional investigation mays include :</a:t>
                      </a:r>
                      <a:endParaRPr lang="ar-SA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marL="0" indent="0" algn="l" rtl="1">
                        <a:buFont typeface="+mj-lt"/>
                        <a:buNone/>
                      </a:pPr>
                      <a:r>
                        <a:rPr lang="en-US" dirty="0" smtClean="0"/>
                        <a:t>1-</a:t>
                      </a:r>
                      <a:r>
                        <a:rPr lang="en-US" baseline="0" dirty="0" smtClean="0"/>
                        <a:t> for gastric lymphoma : </a:t>
                      </a:r>
                      <a:r>
                        <a:rPr lang="en-US" baseline="0" dirty="0" err="1" smtClean="0"/>
                        <a:t>gastroduodenal</a:t>
                      </a:r>
                      <a:r>
                        <a:rPr lang="en-US" baseline="0" dirty="0" smtClean="0"/>
                        <a:t> endoscopy with multiple gastric biopsies from all the visible lesions and the noninvolved areas and gastric endoscopic ultrasound</a:t>
                      </a:r>
                      <a:endParaRPr lang="ar-SA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2- For intestinal presentation : esophagogastroduodenoscopy , small-bowel</a:t>
                      </a:r>
                      <a:r>
                        <a:rPr lang="en-US" baseline="0" dirty="0" smtClean="0"/>
                        <a:t> studies colonoscopy .</a:t>
                      </a:r>
                      <a:endParaRPr lang="ar-SA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3- For pulmonary lesions : bronchoscopy and </a:t>
                      </a:r>
                      <a:r>
                        <a:rPr lang="en-US" dirty="0" err="1" smtClean="0"/>
                        <a:t>bronchoalveolar</a:t>
                      </a:r>
                      <a:r>
                        <a:rPr lang="en-US" baseline="0" dirty="0" smtClean="0"/>
                        <a:t> lavage .</a:t>
                      </a:r>
                      <a:endParaRPr lang="ar-SA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9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sz="4800" b="1" dirty="0" smtClean="0"/>
              <a:t>تحديد المرحلة</a:t>
            </a:r>
            <a:endParaRPr lang="ar-SY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518160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Y" sz="2800" dirty="0" smtClean="0"/>
              <a:t> نجد إصابة منشرة منذ التشخيص عند 25% من المرضى المصابين بالـ </a:t>
            </a:r>
            <a:r>
              <a:rPr lang="en-US" sz="2800" dirty="0" smtClean="0"/>
              <a:t>MALT</a:t>
            </a:r>
            <a:r>
              <a:rPr lang="ar-SY" sz="2800" dirty="0" smtClean="0"/>
              <a:t> المعدية ، 46% من المصابين بغير المعدية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sz="2800" dirty="0"/>
              <a:t> </a:t>
            </a:r>
            <a:r>
              <a:rPr lang="ar-SY" sz="2800" dirty="0" smtClean="0"/>
              <a:t>هذا يدل على أهمية الإجراءات المكثفة لتحديد المرحلة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sz="2800" dirty="0"/>
              <a:t> </a:t>
            </a:r>
            <a:r>
              <a:rPr lang="ar-SY" sz="2800" dirty="0" smtClean="0"/>
              <a:t>أحد أهم الإجراءات : </a:t>
            </a:r>
            <a:r>
              <a:rPr lang="ar-SY" sz="2800" dirty="0" err="1" smtClean="0"/>
              <a:t>التنظيرالمعدي</a:t>
            </a:r>
            <a:r>
              <a:rPr lang="ar-SY" sz="2800" dirty="0" smtClean="0"/>
              <a:t> </a:t>
            </a:r>
            <a:r>
              <a:rPr lang="ar-SY" sz="2800" dirty="0" err="1" smtClean="0"/>
              <a:t>العفجي</a:t>
            </a:r>
            <a:r>
              <a:rPr lang="ar-SY" sz="2800" dirty="0" smtClean="0"/>
              <a:t> مع أخذ خزعات متعددة بالتنظير.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sz="2800" dirty="0"/>
              <a:t> </a:t>
            </a:r>
            <a:r>
              <a:rPr lang="ar-SY" sz="2800" dirty="0" smtClean="0"/>
              <a:t>مرضى الـ </a:t>
            </a:r>
            <a:r>
              <a:rPr lang="en-US" sz="2800" dirty="0" smtClean="0"/>
              <a:t>MALT</a:t>
            </a:r>
            <a:r>
              <a:rPr lang="ar-SY" sz="2800" dirty="0" smtClean="0"/>
              <a:t> المعدية : يجب أن نجري لديهم التصوير بالإيكو أثناء </a:t>
            </a:r>
            <a:r>
              <a:rPr lang="ar-SY" sz="2800" dirty="0" err="1" smtClean="0"/>
              <a:t>التظير</a:t>
            </a:r>
            <a:r>
              <a:rPr lang="en-US" sz="2800" dirty="0" smtClean="0"/>
              <a:t>endoscopic ultrasound</a:t>
            </a:r>
            <a:r>
              <a:rPr lang="ar-SY" sz="2800" dirty="0" smtClean="0"/>
              <a:t> لتقييم عمق </a:t>
            </a:r>
            <a:r>
              <a:rPr lang="ar-SY" sz="2800" dirty="0" err="1" smtClean="0"/>
              <a:t>الإرتشاح</a:t>
            </a:r>
            <a:r>
              <a:rPr lang="ar-SY" sz="2800" dirty="0" smtClean="0"/>
              <a:t> (إن لم يكن قابلاً للتقييم بالـ </a:t>
            </a:r>
            <a:r>
              <a:rPr lang="en-US" sz="2800" dirty="0" smtClean="0"/>
              <a:t>CT</a:t>
            </a:r>
            <a:r>
              <a:rPr lang="ar-SY" sz="2800" dirty="0" smtClean="0"/>
              <a:t> )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sz="2800" dirty="0"/>
              <a:t> </a:t>
            </a:r>
            <a:r>
              <a:rPr lang="ar-SY" sz="2800" dirty="0" smtClean="0"/>
              <a:t>من المهم تقييم الإصابة بالملتوية </a:t>
            </a:r>
            <a:r>
              <a:rPr lang="ar-SY" sz="2800" dirty="0" err="1" smtClean="0"/>
              <a:t>البوابية</a:t>
            </a:r>
            <a:r>
              <a:rPr lang="ar-SY" sz="2800" dirty="0" smtClean="0"/>
              <a:t> في جميع الحالات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sz="2800" dirty="0"/>
              <a:t> </a:t>
            </a:r>
            <a:r>
              <a:rPr lang="ar-SY" sz="2800" dirty="0" smtClean="0"/>
              <a:t> حيث يكون ممكناً يجب تحديد حالة </a:t>
            </a:r>
            <a:r>
              <a:rPr lang="en-US" sz="2800" dirty="0" smtClean="0"/>
              <a:t>t(11,18)</a:t>
            </a:r>
            <a:r>
              <a:rPr lang="ar-SY" sz="2800" dirty="0" smtClean="0"/>
              <a:t> الذي يكون إيجابياً في حوالي (30-40)% من الحالات ، لأنه ذو قيمة إنذارية وعلاجية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543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229599" cy="5638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29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8077200" cy="579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902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sz="4800" b="1" dirty="0" smtClean="0"/>
              <a:t>مقدمة</a:t>
            </a:r>
            <a:endParaRPr lang="ar-SY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ar-SA" dirty="0" smtClean="0"/>
              <a:t>تعتبر الـ</a:t>
            </a:r>
            <a:r>
              <a:rPr lang="en-US" dirty="0" smtClean="0"/>
              <a:t>marginal zone lymphoma </a:t>
            </a:r>
            <a:r>
              <a:rPr lang="ar-SA" dirty="0" smtClean="0"/>
              <a:t>أحد أنماط </a:t>
            </a:r>
            <a:r>
              <a:rPr lang="en-US" dirty="0" smtClean="0"/>
              <a:t>NHL</a:t>
            </a:r>
            <a:r>
              <a:rPr lang="ar-SA" dirty="0" smtClean="0"/>
              <a:t> .</a:t>
            </a:r>
          </a:p>
          <a:p>
            <a:pPr>
              <a:buFont typeface="Wingdings" pitchFamily="2" charset="2"/>
              <a:buChar char="v"/>
            </a:pPr>
            <a:r>
              <a:rPr lang="ar-SA" dirty="0"/>
              <a:t> </a:t>
            </a:r>
            <a:r>
              <a:rPr lang="ar-SA" dirty="0" smtClean="0"/>
              <a:t>تقسم الـ </a:t>
            </a:r>
            <a:r>
              <a:rPr lang="en-US" dirty="0" smtClean="0"/>
              <a:t>MZL</a:t>
            </a:r>
            <a:r>
              <a:rPr lang="ar-SA" dirty="0" smtClean="0"/>
              <a:t> إلى ثلاثة أنواع 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 </a:t>
            </a:r>
            <a:r>
              <a:rPr lang="ar-SA" dirty="0" err="1" smtClean="0"/>
              <a:t>لمفومات</a:t>
            </a:r>
            <a:r>
              <a:rPr lang="ar-SA" dirty="0" smtClean="0"/>
              <a:t> النسيج اللمفاوي الملازم للمخاطيات خارج العقدية (</a:t>
            </a:r>
            <a:r>
              <a:rPr lang="en-US" dirty="0" smtClean="0"/>
              <a:t>MALT</a:t>
            </a:r>
            <a:r>
              <a:rPr lang="ar-SA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 </a:t>
            </a:r>
            <a:r>
              <a:rPr lang="ar-SA" dirty="0" err="1" smtClean="0"/>
              <a:t>اللمفوما</a:t>
            </a:r>
            <a:r>
              <a:rPr lang="ar-SA" dirty="0" smtClean="0"/>
              <a:t> </a:t>
            </a:r>
            <a:r>
              <a:rPr lang="ar-SA" dirty="0" err="1" smtClean="0"/>
              <a:t>الطحالية</a:t>
            </a:r>
            <a:r>
              <a:rPr lang="ar-SA" dirty="0" smtClean="0"/>
              <a:t> </a:t>
            </a:r>
            <a:r>
              <a:rPr lang="ar-SA" dirty="0" err="1" smtClean="0"/>
              <a:t>البدئية</a:t>
            </a:r>
            <a:r>
              <a:rPr lang="ar-SA" dirty="0" smtClean="0"/>
              <a:t> 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/>
              <a:t> </a:t>
            </a:r>
            <a:r>
              <a:rPr lang="ar-SA" dirty="0" err="1" smtClean="0"/>
              <a:t>اللمفومات</a:t>
            </a:r>
            <a:r>
              <a:rPr lang="ar-SA" dirty="0" smtClean="0"/>
              <a:t> العقدية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dirty="0"/>
              <a:t> </a:t>
            </a:r>
            <a:r>
              <a:rPr lang="ar-SA" dirty="0" smtClean="0"/>
              <a:t>تتشابه جميع الأنواع السابقة بـ :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تنشأ من </a:t>
            </a:r>
            <a:r>
              <a:rPr lang="en-US" dirty="0" smtClean="0"/>
              <a:t>post-germinal center marginal zone B cell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ar-SA" dirty="0" smtClean="0"/>
              <a:t>تتشارك نفس النمط المناعي : فهي إيجابية </a:t>
            </a:r>
            <a:r>
              <a:rPr lang="ar-SA" dirty="0" err="1" smtClean="0"/>
              <a:t>لواسمات</a:t>
            </a:r>
            <a:r>
              <a:rPr lang="ar-SA" dirty="0" smtClean="0"/>
              <a:t> الخلية </a:t>
            </a:r>
            <a:r>
              <a:rPr lang="en-US" dirty="0" smtClean="0"/>
              <a:t>B</a:t>
            </a:r>
            <a:r>
              <a:rPr lang="ar-SA" dirty="0" smtClean="0"/>
              <a:t> (</a:t>
            </a:r>
            <a:r>
              <a:rPr lang="en-US" dirty="0" smtClean="0"/>
              <a:t>CD19 /CD20/ CD22</a:t>
            </a:r>
            <a:r>
              <a:rPr lang="ar-SA" dirty="0" smtClean="0"/>
              <a:t>) وسلبية لـ </a:t>
            </a:r>
            <a:r>
              <a:rPr lang="en-US" dirty="0" smtClean="0"/>
              <a:t>CD5/ CD10</a:t>
            </a:r>
            <a:r>
              <a:rPr lang="ar-SA" dirty="0" smtClean="0"/>
              <a:t> وعادة </a:t>
            </a:r>
            <a:r>
              <a:rPr lang="en-US" dirty="0" smtClean="0"/>
              <a:t>CD23</a:t>
            </a:r>
            <a:r>
              <a:rPr lang="ar-SA" dirty="0" smtClean="0"/>
              <a:t> .</a:t>
            </a:r>
          </a:p>
          <a:p>
            <a:pPr marL="0" indent="0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827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077200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112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924800" cy="594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57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A" dirty="0" smtClean="0"/>
              <a:t>التشخيص التفريقي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1- B-cell lymphoma</a:t>
            </a:r>
          </a:p>
          <a:p>
            <a:pPr marL="0" indent="0" algn="l">
              <a:buNone/>
            </a:pPr>
            <a:r>
              <a:rPr lang="en-US" dirty="0" smtClean="0"/>
              <a:t>2 – Diffuse large cell lymphoma</a:t>
            </a:r>
          </a:p>
          <a:p>
            <a:pPr marL="0" indent="0" algn="l">
              <a:buNone/>
            </a:pPr>
            <a:r>
              <a:rPr lang="en-US" dirty="0" smtClean="0"/>
              <a:t>3 – </a:t>
            </a:r>
            <a:r>
              <a:rPr lang="en-US" dirty="0" err="1" smtClean="0"/>
              <a:t>Helicobactert</a:t>
            </a:r>
            <a:r>
              <a:rPr lang="en-US" dirty="0" smtClean="0"/>
              <a:t> pylori infection</a:t>
            </a:r>
          </a:p>
          <a:p>
            <a:pPr marL="0" indent="0" algn="l">
              <a:buNone/>
            </a:pPr>
            <a:r>
              <a:rPr lang="en-US" dirty="0" smtClean="0"/>
              <a:t>4 - NHL</a:t>
            </a:r>
          </a:p>
          <a:p>
            <a:pPr marL="0" indent="0" algn="l">
              <a:buNone/>
            </a:pPr>
            <a:r>
              <a:rPr lang="ar-SY" dirty="0" smtClean="0"/>
              <a:t>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181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A" b="1" dirty="0" smtClean="0"/>
              <a:t>المعالجة</a:t>
            </a:r>
            <a:endParaRPr lang="ar-S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ar-SY" dirty="0" smtClean="0"/>
              <a:t> بما أن الملتوية </a:t>
            </a:r>
            <a:r>
              <a:rPr lang="ar-SY" dirty="0" err="1" smtClean="0"/>
              <a:t>البوابية</a:t>
            </a:r>
            <a:r>
              <a:rPr lang="ar-SY" dirty="0" smtClean="0"/>
              <a:t> هي عامل سببي مهم لحصول </a:t>
            </a:r>
            <a:r>
              <a:rPr lang="en-US" dirty="0" smtClean="0"/>
              <a:t>MALT</a:t>
            </a:r>
            <a:r>
              <a:rPr lang="ar-SY" dirty="0" smtClean="0"/>
              <a:t> المعدية ، فيبدو أن </a:t>
            </a:r>
            <a:r>
              <a:rPr lang="ar-SY" dirty="0" err="1" smtClean="0"/>
              <a:t>إستئصالها</a:t>
            </a:r>
            <a:r>
              <a:rPr lang="ar-SY" dirty="0" smtClean="0"/>
              <a:t> بالمعالجة الثلاثية هو علاج أولي فعال للحالات </a:t>
            </a:r>
            <a:r>
              <a:rPr lang="ar-SY" dirty="0" err="1" smtClean="0"/>
              <a:t>الموضعة</a:t>
            </a:r>
            <a:r>
              <a:rPr lang="ar-SY" dirty="0" smtClean="0"/>
              <a:t>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/>
              <a:t> </a:t>
            </a:r>
            <a:r>
              <a:rPr lang="ar-SY" dirty="0" smtClean="0"/>
              <a:t>يحقق </a:t>
            </a:r>
            <a:r>
              <a:rPr lang="ar-SY" dirty="0" err="1" smtClean="0"/>
              <a:t>مالايقل</a:t>
            </a:r>
            <a:r>
              <a:rPr lang="ar-SY" dirty="0" smtClean="0"/>
              <a:t> عن نصف الحالات المعالجة بالصادات هجوعاً نسيجياً كاملاً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/>
              <a:t> </a:t>
            </a:r>
            <a:r>
              <a:rPr lang="ar-SY" dirty="0" smtClean="0"/>
              <a:t>الزمن الوسطي </a:t>
            </a:r>
            <a:r>
              <a:rPr lang="ar-SY" dirty="0" err="1" smtClean="0"/>
              <a:t>للإستجابة</a:t>
            </a:r>
            <a:r>
              <a:rPr lang="ar-SY" dirty="0" smtClean="0"/>
              <a:t> الفضلى 6 أشهر ، لكن يحتاج بعض المرضى لـ 24 شهراً لتحقيق الهجوع الكامل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/>
              <a:t> </a:t>
            </a:r>
            <a:r>
              <a:rPr lang="ar-SY" dirty="0" smtClean="0"/>
              <a:t>يكون معدل </a:t>
            </a:r>
            <a:r>
              <a:rPr lang="ar-SY" dirty="0" err="1" smtClean="0"/>
              <a:t>الإستجابة</a:t>
            </a:r>
            <a:r>
              <a:rPr lang="ar-SY" dirty="0" smtClean="0"/>
              <a:t> الأعلى عندما تكون الإصابة محدودة بالمخاطية (78)% </a:t>
            </a:r>
            <a:r>
              <a:rPr lang="ar-SY" dirty="0"/>
              <a:t>ومن ليس لديهم إصابة عقيدية بالتصوير الصدوي </a:t>
            </a:r>
            <a:r>
              <a:rPr lang="ar-SY" dirty="0" smtClean="0"/>
              <a:t>بالتنظير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/>
              <a:t> </a:t>
            </a:r>
            <a:r>
              <a:rPr lang="ar-SY" dirty="0" smtClean="0"/>
              <a:t>يتناسب معدل نفاذ الورم إلى الجدار المعدي عكساً مع معدل الهجوع الكامل .</a:t>
            </a:r>
            <a:endParaRPr lang="ar-SA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35374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533400" y="304800"/>
            <a:ext cx="8077200" cy="5791200"/>
          </a:xfrm>
          <a:noFill/>
          <a:ln w="28575">
            <a:solidFill>
              <a:schemeClr val="bg1"/>
            </a:solidFill>
          </a:ln>
          <a:effectLst/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ar-SY" dirty="0" smtClean="0"/>
              <a:t> لا يتنبأ الهجوع النسيجي الكامل بالضرورة بالشفاء ، حيث يبقى </a:t>
            </a:r>
            <a:r>
              <a:rPr lang="en-US" dirty="0" smtClean="0"/>
              <a:t>PCR</a:t>
            </a:r>
            <a:r>
              <a:rPr lang="ar-SY" dirty="0" smtClean="0"/>
              <a:t> </a:t>
            </a:r>
            <a:r>
              <a:rPr lang="ar-SY" dirty="0" err="1" smtClean="0"/>
              <a:t>لإكتشاف</a:t>
            </a:r>
            <a:r>
              <a:rPr lang="ar-SY" dirty="0" smtClean="0"/>
              <a:t> أحادية النسيلة إيجابياً عند حوالي نصف من يحققون هجوعاً نسيجياً كاملاً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/>
              <a:t> </a:t>
            </a:r>
            <a:r>
              <a:rPr lang="ar-SY" dirty="0" smtClean="0"/>
              <a:t>في حالات </a:t>
            </a:r>
            <a:r>
              <a:rPr lang="ar-SY" dirty="0" err="1" smtClean="0"/>
              <a:t>الإستئصال</a:t>
            </a:r>
            <a:r>
              <a:rPr lang="ar-SY" dirty="0" smtClean="0"/>
              <a:t> غير الناجح للجرثومة ينبغي إعطاء منظومة صادات ثانية عالية الجرعة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/>
              <a:t> </a:t>
            </a:r>
            <a:r>
              <a:rPr lang="ar-SY" dirty="0" smtClean="0"/>
              <a:t>هؤلاء المرضى الذين يفشل لديهم الورم بالتراجع برغم خط المعالجة الثاني يعبرون غالباً عن </a:t>
            </a:r>
            <a:r>
              <a:rPr lang="en-US" dirty="0" smtClean="0"/>
              <a:t>t(11,18)</a:t>
            </a:r>
            <a:r>
              <a:rPr lang="ar-SY" dirty="0" smtClean="0"/>
              <a:t> أو</a:t>
            </a:r>
            <a:r>
              <a:rPr lang="en-US" dirty="0"/>
              <a:t> t(1,14</a:t>
            </a:r>
            <a:r>
              <a:rPr lang="en-US" dirty="0" smtClean="0"/>
              <a:t>)</a:t>
            </a:r>
            <a:r>
              <a:rPr lang="ar-SY" dirty="0" smtClean="0"/>
              <a:t>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/>
              <a:t> </a:t>
            </a:r>
            <a:r>
              <a:rPr lang="ar-SY" dirty="0" smtClean="0"/>
              <a:t>قد يستجيب المرضى الذين يشخص لديهم </a:t>
            </a:r>
            <a:r>
              <a:rPr lang="en-US" dirty="0" smtClean="0"/>
              <a:t>MALT</a:t>
            </a:r>
            <a:r>
              <a:rPr lang="ar-SY" dirty="0" smtClean="0"/>
              <a:t> سلبية الملتوية </a:t>
            </a:r>
            <a:r>
              <a:rPr lang="ar-SY" dirty="0" err="1" smtClean="0"/>
              <a:t>البوابية</a:t>
            </a:r>
            <a:r>
              <a:rPr lang="ar-SY" dirty="0" smtClean="0"/>
              <a:t> للمعالجة بالأضداد وحيدة النسيلة ، أو المعالجة الشعاعية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/>
              <a:t> </a:t>
            </a:r>
            <a:r>
              <a:rPr lang="ar-SY" dirty="0" smtClean="0"/>
              <a:t>تكون جرعة الأشعة المستخدمة صغيرة وتقدر بـ (25-30) </a:t>
            </a:r>
            <a:r>
              <a:rPr lang="en-US" dirty="0" smtClean="0"/>
              <a:t>GY</a:t>
            </a:r>
            <a:r>
              <a:rPr lang="ar-SY" dirty="0" smtClean="0"/>
              <a:t> .</a:t>
            </a:r>
          </a:p>
          <a:p>
            <a:pPr marL="0" indent="0">
              <a:buNone/>
            </a:pP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42925" y="381000"/>
            <a:ext cx="8143875" cy="563880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ar-SY" b="1" dirty="0" smtClean="0"/>
              <a:t> لا يوصى </a:t>
            </a:r>
            <a:r>
              <a:rPr lang="ar-SY" b="1" dirty="0" err="1" smtClean="0"/>
              <a:t>بالإستئصال</a:t>
            </a:r>
            <a:r>
              <a:rPr lang="ar-SY" b="1" dirty="0" smtClean="0"/>
              <a:t> الجراحي لأن الطبيعة متعددة المراكز لـ </a:t>
            </a:r>
            <a:r>
              <a:rPr lang="en-US" b="1" dirty="0" smtClean="0"/>
              <a:t>MALT</a:t>
            </a:r>
            <a:r>
              <a:rPr lang="ar-SY" b="1" dirty="0" smtClean="0"/>
              <a:t> التي توجب الجراحة الجذرية مع مرضياتها المصاحبة 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1"/>
            <a:ext cx="769620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77664"/>
              </p:ext>
            </p:extLst>
          </p:nvPr>
        </p:nvGraphicFramePr>
        <p:xfrm>
          <a:off x="838200" y="380999"/>
          <a:ext cx="7543800" cy="541019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543800"/>
              </a:tblGrid>
              <a:tr h="72009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المعالجة العيارية للملتوية</a:t>
                      </a:r>
                      <a:r>
                        <a:rPr lang="ar-SA" sz="3200" baseline="0" dirty="0" smtClean="0"/>
                        <a:t> </a:t>
                      </a:r>
                      <a:r>
                        <a:rPr lang="ar-SA" sz="3200" baseline="0" dirty="0" err="1" smtClean="0"/>
                        <a:t>البوابية</a:t>
                      </a:r>
                      <a:endParaRPr lang="ar-SA" sz="3200" dirty="0"/>
                    </a:p>
                  </a:txBody>
                  <a:tcPr/>
                </a:tc>
              </a:tr>
              <a:tr h="521122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المعالجة الثلاثية</a:t>
                      </a:r>
                      <a:endParaRPr lang="ar-SA" dirty="0"/>
                    </a:p>
                  </a:txBody>
                  <a:tcPr/>
                </a:tc>
              </a:tr>
              <a:tr h="1563368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مثبطات مضخة البروتون</a:t>
                      </a:r>
                      <a:r>
                        <a:rPr lang="ar-SA" baseline="0" dirty="0" smtClean="0"/>
                        <a:t> (الجرعة النظامية ، مرتين يومياً)</a:t>
                      </a:r>
                      <a:endParaRPr lang="ar-SA" dirty="0"/>
                    </a:p>
                    <a:p>
                      <a:pPr rtl="1"/>
                      <a:r>
                        <a:rPr lang="ar-SA" dirty="0" err="1" smtClean="0"/>
                        <a:t>كلاريترومايسين</a:t>
                      </a:r>
                      <a:r>
                        <a:rPr lang="ar-SA" baseline="0" dirty="0" smtClean="0"/>
                        <a:t> (500 مغ مرتين يومياً)</a:t>
                      </a:r>
                      <a:endParaRPr lang="ar-SA" dirty="0"/>
                    </a:p>
                    <a:p>
                      <a:pPr rtl="1"/>
                      <a:r>
                        <a:rPr lang="ar-SA" dirty="0" err="1" smtClean="0"/>
                        <a:t>أموكسيسيللين</a:t>
                      </a:r>
                      <a:r>
                        <a:rPr lang="ar-SA" dirty="0" smtClean="0"/>
                        <a:t> (1000 مغ</a:t>
                      </a:r>
                      <a:r>
                        <a:rPr lang="ar-SA" baseline="0" dirty="0" smtClean="0"/>
                        <a:t> مرتين يومياً ) أو </a:t>
                      </a:r>
                      <a:r>
                        <a:rPr lang="ar-SA" baseline="0" dirty="0" err="1" smtClean="0"/>
                        <a:t>ميترونيدازول</a:t>
                      </a:r>
                      <a:r>
                        <a:rPr lang="ar-SA" baseline="0" dirty="0" smtClean="0"/>
                        <a:t> (500 مغ كمرتين يومياً) لمدة 14 يوماً</a:t>
                      </a:r>
                      <a:endParaRPr lang="ar-SA" dirty="0"/>
                    </a:p>
                  </a:txBody>
                  <a:tcPr/>
                </a:tc>
              </a:tr>
              <a:tr h="521122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المعالجة الرباعية</a:t>
                      </a:r>
                      <a:endParaRPr lang="ar-SA" dirty="0"/>
                    </a:p>
                  </a:txBody>
                  <a:tcPr/>
                </a:tc>
              </a:tr>
              <a:tr h="208449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/>
                        <a:t>مثبطات مضخة البروتون</a:t>
                      </a:r>
                      <a:r>
                        <a:rPr lang="ar-SA" baseline="0" dirty="0" smtClean="0"/>
                        <a:t> (الجرعة النظامية ، مرتين يومياً)</a:t>
                      </a:r>
                      <a:endParaRPr lang="ar-SA" dirty="0" smtClean="0"/>
                    </a:p>
                    <a:p>
                      <a:pPr rtl="1"/>
                      <a:r>
                        <a:rPr lang="ar-SA" dirty="0" err="1" smtClean="0"/>
                        <a:t>ميترونيدازو</a:t>
                      </a:r>
                      <a:r>
                        <a:rPr lang="ar-SA" baseline="0" dirty="0" err="1" smtClean="0"/>
                        <a:t>ل</a:t>
                      </a:r>
                      <a:r>
                        <a:rPr lang="ar-SA" baseline="0" dirty="0" smtClean="0"/>
                        <a:t> ( 500 مغ ثلاث مرات يومياً )</a:t>
                      </a:r>
                      <a:endParaRPr lang="ar-SA" dirty="0"/>
                    </a:p>
                    <a:p>
                      <a:pPr rtl="1"/>
                      <a:r>
                        <a:rPr lang="ar-SA" dirty="0" err="1" smtClean="0"/>
                        <a:t>تيتراسيكلين</a:t>
                      </a:r>
                      <a:r>
                        <a:rPr lang="ar-SA" baseline="0" dirty="0" smtClean="0"/>
                        <a:t> ( 500 مغ أربع مرات يومياً )</a:t>
                      </a:r>
                      <a:endParaRPr lang="ar-SA" dirty="0"/>
                    </a:p>
                    <a:p>
                      <a:pPr rtl="1"/>
                      <a:r>
                        <a:rPr lang="en-US" dirty="0" smtClean="0"/>
                        <a:t>Bismuth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subcitrate</a:t>
                      </a:r>
                      <a:r>
                        <a:rPr lang="ar-SA" baseline="0" dirty="0" smtClean="0"/>
                        <a:t> (120 مغ أربع مرات يومياً ) لمدة 14 يوماً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1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001000" cy="579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50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620000" cy="548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390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924800" cy="586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241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/>
              <a:t>LOW GRADE B CELL LYMPHOMA OF MUCOSA ASSOCIATED LYMPHOID TISSE(MALT)</a:t>
            </a:r>
            <a:endParaRPr lang="ar-SY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ar-SY" dirty="0" smtClean="0"/>
              <a:t> هي </a:t>
            </a:r>
            <a:r>
              <a:rPr lang="ar-SY" dirty="0" err="1" smtClean="0"/>
              <a:t>لمفوما</a:t>
            </a:r>
            <a:r>
              <a:rPr lang="ar-SY" dirty="0" smtClean="0"/>
              <a:t> الخلايا </a:t>
            </a:r>
            <a:r>
              <a:rPr lang="en-US" dirty="0" smtClean="0"/>
              <a:t>B</a:t>
            </a:r>
            <a:r>
              <a:rPr lang="ar-SY" dirty="0" smtClean="0"/>
              <a:t> بالمنطقة الهامشية خارج العقدية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Y" dirty="0"/>
              <a:t> </a:t>
            </a:r>
            <a:r>
              <a:rPr lang="ar-SY" dirty="0" smtClean="0"/>
              <a:t>تنشأ في العديد من النسج الظهارية التي تتضمن المعدة ، الغدد اللعابية ، الرئة ، الأمعاء الدقيقة ، الغدة الدرقية ، وأماكن أخرى.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Y" dirty="0"/>
              <a:t> </a:t>
            </a:r>
            <a:r>
              <a:rPr lang="ar-SY" dirty="0" smtClean="0"/>
              <a:t>هو تنشؤ على حساب الخلية </a:t>
            </a:r>
            <a:r>
              <a:rPr lang="en-US" dirty="0" smtClean="0"/>
              <a:t>B</a:t>
            </a:r>
            <a:r>
              <a:rPr lang="ar-SY" dirty="0" smtClean="0"/>
              <a:t> ، الذي يمكن أن ينكس موضعياً ويملك </a:t>
            </a:r>
            <a:r>
              <a:rPr lang="ar-SY" dirty="0" err="1" smtClean="0"/>
              <a:t>إحتمالية</a:t>
            </a:r>
            <a:r>
              <a:rPr lang="ar-SY" dirty="0" smtClean="0"/>
              <a:t> </a:t>
            </a:r>
            <a:r>
              <a:rPr lang="ar-SY" dirty="0" err="1" smtClean="0"/>
              <a:t>الإنتشار</a:t>
            </a:r>
            <a:r>
              <a:rPr lang="ar-SY" dirty="0" smtClean="0"/>
              <a:t> </a:t>
            </a:r>
            <a:r>
              <a:rPr lang="ar-SY" dirty="0" err="1" smtClean="0"/>
              <a:t>الجهازي</a:t>
            </a:r>
            <a:r>
              <a:rPr lang="ar-SY" dirty="0" smtClean="0"/>
              <a:t> أو التحول إلى </a:t>
            </a:r>
            <a:r>
              <a:rPr lang="ar-SY" dirty="0" err="1" smtClean="0"/>
              <a:t>لمفوما</a:t>
            </a:r>
            <a:r>
              <a:rPr lang="ar-SY" dirty="0" smtClean="0"/>
              <a:t> الخلية </a:t>
            </a:r>
            <a:r>
              <a:rPr lang="en-US" dirty="0" smtClean="0"/>
              <a:t>B</a:t>
            </a:r>
            <a:r>
              <a:rPr lang="ar-SY" dirty="0" smtClean="0"/>
              <a:t> عالية الدرجة (</a:t>
            </a:r>
            <a:r>
              <a:rPr lang="en-US" dirty="0" smtClean="0"/>
              <a:t>high – grade</a:t>
            </a:r>
            <a:r>
              <a:rPr lang="ar-SY" dirty="0" smtClean="0"/>
              <a:t> )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Y" dirty="0" smtClean="0"/>
              <a:t>تعبر خلايا </a:t>
            </a:r>
            <a:r>
              <a:rPr lang="ar-SY" dirty="0" err="1" smtClean="0"/>
              <a:t>اللمفوما</a:t>
            </a:r>
            <a:r>
              <a:rPr lang="ar-SY" dirty="0" smtClean="0"/>
              <a:t> عادة عن </a:t>
            </a:r>
            <a:r>
              <a:rPr lang="en-US" dirty="0" smtClean="0"/>
              <a:t>IgM</a:t>
            </a:r>
            <a:r>
              <a:rPr lang="ar-SY" dirty="0" smtClean="0"/>
              <a:t> وبشكل أقل </a:t>
            </a:r>
            <a:r>
              <a:rPr lang="en-US" dirty="0" smtClean="0"/>
              <a:t>IgG </a:t>
            </a:r>
            <a:r>
              <a:rPr lang="ar-SA" dirty="0" smtClean="0"/>
              <a:t>أو</a:t>
            </a:r>
            <a:r>
              <a:rPr lang="en-US" dirty="0" smtClean="0"/>
              <a:t> IgA</a:t>
            </a:r>
            <a:r>
              <a:rPr lang="ar-SY" dirty="0" smtClean="0"/>
              <a:t>و</a:t>
            </a:r>
            <a:r>
              <a:rPr lang="en-US" dirty="0"/>
              <a:t> </a:t>
            </a:r>
            <a:r>
              <a:rPr lang="ar-SY" dirty="0" smtClean="0"/>
              <a:t>لكن الـ </a:t>
            </a:r>
            <a:r>
              <a:rPr lang="en-US" dirty="0" err="1" smtClean="0"/>
              <a:t>IgD</a:t>
            </a:r>
            <a:r>
              <a:rPr lang="ar-SY" dirty="0" smtClean="0"/>
              <a:t> سلبي عادة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Y" dirty="0"/>
              <a:t> </a:t>
            </a:r>
            <a:r>
              <a:rPr lang="en-US" dirty="0" smtClean="0"/>
              <a:t>BALT</a:t>
            </a:r>
            <a:r>
              <a:rPr lang="ar-SY" dirty="0" smtClean="0"/>
              <a:t> :</a:t>
            </a:r>
            <a:r>
              <a:rPr lang="ar-SY" dirty="0" err="1" smtClean="0"/>
              <a:t>هوالنمط</a:t>
            </a:r>
            <a:r>
              <a:rPr lang="ar-SY" dirty="0" smtClean="0"/>
              <a:t> خارج العقدي من الـ </a:t>
            </a:r>
            <a:r>
              <a:rPr lang="en-US" dirty="0" smtClean="0"/>
              <a:t>MZL</a:t>
            </a:r>
            <a:r>
              <a:rPr lang="ar-SY" dirty="0" smtClean="0"/>
              <a:t> الذي يصيب الرئة </a:t>
            </a:r>
            <a:r>
              <a:rPr lang="en-US" dirty="0" smtClean="0"/>
              <a:t>bronchiai-associated </a:t>
            </a:r>
            <a:r>
              <a:rPr lang="en-US" dirty="0"/>
              <a:t>lymphoid tissue </a:t>
            </a:r>
            <a:r>
              <a:rPr lang="en-US" dirty="0" smtClean="0"/>
              <a:t>lymphoma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skin-associated </a:t>
            </a:r>
            <a:r>
              <a:rPr lang="en-US" dirty="0"/>
              <a:t>lymphoid </a:t>
            </a:r>
            <a:r>
              <a:rPr lang="en-US" dirty="0" err="1" smtClean="0"/>
              <a:t>tissuelymphoma</a:t>
            </a:r>
            <a:r>
              <a:rPr lang="en-US" dirty="0" err="1"/>
              <a:t>:SALT</a:t>
            </a:r>
            <a:endParaRPr lang="ar-SY" dirty="0"/>
          </a:p>
          <a:p>
            <a:pPr marL="0" indent="0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0951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458200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28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924800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617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A" dirty="0" smtClean="0"/>
              <a:t>الإنذار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ar-SY" dirty="0" smtClean="0"/>
              <a:t> تتنوع البقيا لخمس سنوات بين الدراسات المختلفة من 55% إلى 79%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/>
              <a:t> </a:t>
            </a:r>
            <a:r>
              <a:rPr lang="ar-SY" dirty="0" smtClean="0"/>
              <a:t>لم تحدد العوامل الإنذارية بدقة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/>
              <a:t> </a:t>
            </a:r>
            <a:r>
              <a:rPr lang="ar-SY" dirty="0" smtClean="0"/>
              <a:t>بأحد الدراسات ارتفاع سكور الـ </a:t>
            </a:r>
            <a:r>
              <a:rPr lang="en-US" dirty="0" smtClean="0"/>
              <a:t>FLIPI</a:t>
            </a:r>
            <a:r>
              <a:rPr lang="ar-SY" dirty="0" smtClean="0"/>
              <a:t> يتنبأ ببقيا أسوأ 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ar-SY" dirty="0"/>
              <a:t> </a:t>
            </a:r>
            <a:r>
              <a:rPr lang="en-US" dirty="0" smtClean="0"/>
              <a:t>Follicular lymphoma international prognostic index </a:t>
            </a:r>
            <a:r>
              <a:rPr lang="en-US" smtClean="0"/>
              <a:t>= FLIPI </a:t>
            </a:r>
            <a:r>
              <a:rPr lang="ar-SA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6282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7848600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7162800" y="4724400"/>
            <a:ext cx="1219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شكراً</a:t>
            </a:r>
          </a:p>
          <a:p>
            <a:pPr algn="ctr"/>
            <a:r>
              <a:rPr lang="ar-SA" dirty="0" smtClean="0"/>
              <a:t>لإصغائكم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03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4800"/>
            <a:ext cx="8229600" cy="1143000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sz="4800" b="1" dirty="0" smtClean="0"/>
              <a:t>الوبائيات</a:t>
            </a:r>
            <a:r>
              <a:rPr lang="ar-SY" sz="4800" b="1" dirty="0" smtClean="0">
                <a:solidFill>
                  <a:schemeClr val="bg1"/>
                </a:solidFill>
              </a:rPr>
              <a:t> </a:t>
            </a:r>
            <a:endParaRPr lang="ar-SY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453955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Y" dirty="0"/>
              <a:t> </a:t>
            </a:r>
            <a:r>
              <a:rPr lang="ar-SY" dirty="0" smtClean="0"/>
              <a:t>تشكل </a:t>
            </a:r>
            <a:r>
              <a:rPr lang="ar-SY" dirty="0" err="1" smtClean="0"/>
              <a:t>لمفوما</a:t>
            </a:r>
            <a:r>
              <a:rPr lang="ar-SY" dirty="0" smtClean="0"/>
              <a:t> </a:t>
            </a:r>
            <a:r>
              <a:rPr lang="ar-SY" dirty="0" err="1" smtClean="0"/>
              <a:t>لاهودجكن</a:t>
            </a:r>
            <a:r>
              <a:rPr lang="ar-SY" dirty="0" smtClean="0"/>
              <a:t> (2-3)% تقريباً من كل </a:t>
            </a:r>
            <a:r>
              <a:rPr lang="ar-SY" dirty="0" err="1" smtClean="0"/>
              <a:t>الخباثات</a:t>
            </a:r>
            <a:r>
              <a:rPr lang="ar-SY" dirty="0" smtClean="0"/>
              <a:t>،  وتشكل الـ </a:t>
            </a:r>
            <a:r>
              <a:rPr lang="en-US" dirty="0" smtClean="0"/>
              <a:t>MALT</a:t>
            </a:r>
            <a:r>
              <a:rPr lang="ar-SY" dirty="0" smtClean="0"/>
              <a:t> 5% من مجموع حالات </a:t>
            </a:r>
            <a:r>
              <a:rPr lang="en-US" dirty="0" smtClean="0"/>
              <a:t>NHL</a:t>
            </a:r>
            <a:r>
              <a:rPr lang="ar-SY" dirty="0" smtClean="0"/>
              <a:t> المشخصة سنوياً.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/>
              <a:t> </a:t>
            </a:r>
            <a:r>
              <a:rPr lang="ar-SY" dirty="0" smtClean="0"/>
              <a:t>تشكل </a:t>
            </a:r>
            <a:r>
              <a:rPr lang="en-US" dirty="0" smtClean="0"/>
              <a:t>MALTOMA</a:t>
            </a:r>
            <a:r>
              <a:rPr lang="ar-SY" dirty="0" smtClean="0"/>
              <a:t> 50% تقريباً من كل </a:t>
            </a:r>
            <a:r>
              <a:rPr lang="ar-SY" dirty="0" err="1" smtClean="0"/>
              <a:t>لمفومات</a:t>
            </a:r>
            <a:r>
              <a:rPr lang="ar-SY" dirty="0" smtClean="0"/>
              <a:t> المعدة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/>
              <a:t> </a:t>
            </a:r>
            <a:r>
              <a:rPr lang="ar-SY" dirty="0" smtClean="0"/>
              <a:t>كما تشكل 90% من </a:t>
            </a:r>
            <a:r>
              <a:rPr lang="ar-SY" dirty="0" err="1" smtClean="0"/>
              <a:t>لمفومات</a:t>
            </a:r>
            <a:r>
              <a:rPr lang="ar-SY" dirty="0" smtClean="0"/>
              <a:t> ملحقات العين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/>
              <a:t> </a:t>
            </a:r>
            <a:r>
              <a:rPr lang="ar-SY" dirty="0" smtClean="0"/>
              <a:t>تمثل الغالبية العظمى من حالات </a:t>
            </a:r>
            <a:r>
              <a:rPr lang="en-US" dirty="0" smtClean="0"/>
              <a:t>BALT</a:t>
            </a:r>
            <a:r>
              <a:rPr lang="ar-SY" dirty="0" smtClean="0"/>
              <a:t>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/>
              <a:t> </a:t>
            </a:r>
            <a:r>
              <a:rPr lang="ar-SY" dirty="0" smtClean="0"/>
              <a:t>هو ورم البالغين بشكل رئيسي ، وقمة حدوثه خلال العقدين السابع والثامن ، مع ذلك لوحظت بعض الحالات عند الأطفال ، اليافعين والبالغين الشباب.</a:t>
            </a:r>
          </a:p>
          <a:p>
            <a:pPr marL="0" indent="0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578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305800" cy="56689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ar-SY" dirty="0"/>
              <a:t> ذكرت سيطرة بسيطة عند الإناث </a:t>
            </a:r>
            <a:r>
              <a:rPr lang="ar-SY" dirty="0" smtClean="0"/>
              <a:t>ببعض الدراسات ، والبض الآخر ذكر ميل لإصابة المخاطيات أكثر عند الذكور ، لكن عموماً لا يوجد تفضيل لجنس عن الآخر .</a:t>
            </a:r>
            <a:endParaRPr lang="ar-SY" dirty="0"/>
          </a:p>
          <a:p>
            <a:pPr>
              <a:buFont typeface="Wingdings" panose="05000000000000000000" pitchFamily="2" charset="2"/>
              <a:buChar char="v"/>
            </a:pPr>
            <a:r>
              <a:rPr lang="ar-SY" dirty="0"/>
              <a:t> </a:t>
            </a:r>
            <a:r>
              <a:rPr lang="ar-SY" dirty="0" err="1"/>
              <a:t>لايوجد</a:t>
            </a:r>
            <a:r>
              <a:rPr lang="ar-SY" dirty="0"/>
              <a:t> ميل لعرق </a:t>
            </a:r>
            <a:r>
              <a:rPr lang="ar-SY" dirty="0" err="1"/>
              <a:t>إثني</a:t>
            </a:r>
            <a:r>
              <a:rPr lang="ar-SY" dirty="0"/>
              <a:t> معين ، أو ميل قوي لحدوثه بمنطقة معينة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/>
              <a:t> </a:t>
            </a:r>
            <a:r>
              <a:rPr lang="ar-SY" dirty="0" err="1" smtClean="0"/>
              <a:t>لاتفضيل</a:t>
            </a:r>
            <a:r>
              <a:rPr lang="ar-SY" dirty="0" smtClean="0"/>
              <a:t> هام لعرق عن الآخر ، لكن تذهب بعض الدراسات لكونه أشيع قليلاً عند البيض مقارنة بالسود .</a:t>
            </a:r>
            <a:endParaRPr lang="ar-SY" dirty="0"/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7865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53400" cy="586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329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375" y="152400"/>
            <a:ext cx="8201025" cy="1032672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الفيزيولوجيا المرضية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4374" y="1524000"/>
            <a:ext cx="8201026" cy="5029200"/>
          </a:xfrm>
          <a:ln w="28575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r-SY" dirty="0" smtClean="0"/>
              <a:t> تتهم العديد من </a:t>
            </a:r>
            <a:r>
              <a:rPr lang="ar-SY" dirty="0" err="1" smtClean="0"/>
              <a:t>العبورات</a:t>
            </a:r>
            <a:r>
              <a:rPr lang="ar-SY" dirty="0" smtClean="0"/>
              <a:t> الصبغية بأنها وراء زيادة فعالية الـ </a:t>
            </a:r>
            <a:r>
              <a:rPr lang="en-US" dirty="0" smtClean="0"/>
              <a:t>NF – kappa B</a:t>
            </a:r>
            <a:r>
              <a:rPr lang="ar-SY" dirty="0" smtClean="0"/>
              <a:t> والذي يلعب الدور الأساسي في </a:t>
            </a:r>
            <a:r>
              <a:rPr lang="ar-SY" dirty="0" err="1" smtClean="0"/>
              <a:t>الإمراضية</a:t>
            </a:r>
            <a:r>
              <a:rPr lang="ar-SY" dirty="0" smtClean="0"/>
              <a:t> من خلال معقد </a:t>
            </a:r>
            <a:r>
              <a:rPr lang="en-US" dirty="0" smtClean="0"/>
              <a:t>BCL-10/MALT1</a:t>
            </a:r>
            <a:r>
              <a:rPr lang="ar-SY" dirty="0" smtClean="0"/>
              <a:t>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/>
              <a:t> </a:t>
            </a:r>
            <a:r>
              <a:rPr lang="ar-SY" dirty="0" smtClean="0"/>
              <a:t>قد تحدث هذه </a:t>
            </a:r>
            <a:r>
              <a:rPr lang="ar-SY" dirty="0" err="1" smtClean="0"/>
              <a:t>العبورات</a:t>
            </a:r>
            <a:r>
              <a:rPr lang="ar-SY" dirty="0" smtClean="0"/>
              <a:t> بوجود أو غياب تحريض مناعي مزمن.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/>
              <a:t> </a:t>
            </a:r>
            <a:r>
              <a:rPr lang="ar-SY" dirty="0" smtClean="0"/>
              <a:t>أهم هذه </a:t>
            </a:r>
            <a:r>
              <a:rPr lang="ar-SY" dirty="0" err="1" smtClean="0"/>
              <a:t>العبورات</a:t>
            </a:r>
            <a:r>
              <a:rPr lang="ar-SY" dirty="0" smtClean="0"/>
              <a:t> 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t(11,18)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t(14,18)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t(1,14)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t(3,14)</a:t>
            </a:r>
            <a:endParaRPr lang="ar-S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ar-SA" dirty="0" smtClean="0"/>
              <a:t> تميل </a:t>
            </a:r>
            <a:r>
              <a:rPr lang="ar-SA" dirty="0" err="1" smtClean="0"/>
              <a:t>العبورات</a:t>
            </a:r>
            <a:r>
              <a:rPr lang="ar-SA" dirty="0" smtClean="0"/>
              <a:t> السابقة إلى توليد </a:t>
            </a:r>
            <a:r>
              <a:rPr lang="ar-SA" dirty="0" err="1" smtClean="0"/>
              <a:t>خيمرية</a:t>
            </a:r>
            <a:r>
              <a:rPr lang="ar-SA" dirty="0" smtClean="0"/>
              <a:t> </a:t>
            </a:r>
            <a:r>
              <a:rPr lang="en-US" dirty="0" smtClean="0"/>
              <a:t>BIRC3-MALT1</a:t>
            </a:r>
            <a:r>
              <a:rPr lang="ar-SA" dirty="0" smtClean="0"/>
              <a:t> أو تفعل </a:t>
            </a:r>
            <a:r>
              <a:rPr lang="en-US" dirty="0" smtClean="0"/>
              <a:t>BCL-10</a:t>
            </a:r>
            <a:r>
              <a:rPr lang="ar-SA" dirty="0" smtClean="0"/>
              <a:t>,</a:t>
            </a:r>
            <a:r>
              <a:rPr lang="en-US" dirty="0" smtClean="0"/>
              <a:t>MALT1</a:t>
            </a:r>
            <a:r>
              <a:rPr lang="ar-SA" dirty="0" smtClean="0"/>
              <a:t>, </a:t>
            </a:r>
            <a:r>
              <a:rPr lang="en-US" dirty="0" smtClean="0"/>
              <a:t>FOXP1</a:t>
            </a:r>
            <a:r>
              <a:rPr lang="ar-SA" dirty="0" smtClean="0"/>
              <a:t> بالترتيب 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10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72400" cy="579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31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4230</TotalTime>
  <Words>1678</Words>
  <Application>Microsoft Office PowerPoint</Application>
  <PresentationFormat>عرض على الشاشة (3:4)‏</PresentationFormat>
  <Paragraphs>135</Paragraphs>
  <Slides>44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Office Theme</vt:lpstr>
      <vt:lpstr>MALTOMA</vt:lpstr>
      <vt:lpstr>عرض تقديمي في PowerPoint</vt:lpstr>
      <vt:lpstr>مقدمة</vt:lpstr>
      <vt:lpstr>LOW GRADE B CELL LYMPHOMA OF MUCOSA ASSOCIATED LYMPHOID TISSE(MALT)</vt:lpstr>
      <vt:lpstr>الوبائيات </vt:lpstr>
      <vt:lpstr>عرض تقديمي في PowerPoint</vt:lpstr>
      <vt:lpstr>عرض تقديمي في PowerPoint</vt:lpstr>
      <vt:lpstr>الفيزيولوجيا المرضية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التظاهرات السريرية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التشخيص </vt:lpstr>
      <vt:lpstr>مظاهر التشريح المرضي</vt:lpstr>
      <vt:lpstr>عرض تقديمي في PowerPoint</vt:lpstr>
      <vt:lpstr>عرض تقديمي في PowerPoint</vt:lpstr>
      <vt:lpstr>عرض تقديمي في PowerPoint</vt:lpstr>
      <vt:lpstr>RECOMMENDED MINIMUM STAGING PROCEDURES FOR EXTRANODAL MARGINAL ZONE LYMPHOMA</vt:lpstr>
      <vt:lpstr>RECOMMENDED MINIMUM STAGING PROCEDURES FOR EXTRANODAL MARGINAL ZONE LYMPHOMA</vt:lpstr>
      <vt:lpstr>تحديد المرحلة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التشخيص التفريقي</vt:lpstr>
      <vt:lpstr>المعالجة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الإنذار</vt:lpstr>
      <vt:lpstr>عرض تقديمي في PowerPoint</vt:lpstr>
      <vt:lpstr>عرض تقديمي في PowerPoint</vt:lpstr>
    </vt:vector>
  </TitlesOfParts>
  <Company>2o1O ;)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التخثر المنتشر داخل الأوعية</dc:title>
  <dc:creator>USER</dc:creator>
  <cp:lastModifiedBy>Yani</cp:lastModifiedBy>
  <cp:revision>872</cp:revision>
  <dcterms:created xsi:type="dcterms:W3CDTF">2014-05-25T01:03:29Z</dcterms:created>
  <dcterms:modified xsi:type="dcterms:W3CDTF">2016-04-23T23:04:06Z</dcterms:modified>
</cp:coreProperties>
</file>